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61" r:id="rId3"/>
    <p:sldId id="273" r:id="rId4"/>
    <p:sldId id="274" r:id="rId5"/>
    <p:sldId id="275" r:id="rId6"/>
    <p:sldId id="276" r:id="rId7"/>
    <p:sldId id="263" r:id="rId8"/>
    <p:sldId id="264" r:id="rId9"/>
    <p:sldId id="265" r:id="rId10"/>
    <p:sldId id="266" r:id="rId11"/>
    <p:sldId id="269" r:id="rId12"/>
    <p:sldId id="270" r:id="rId13"/>
    <p:sldId id="271" r:id="rId14"/>
    <p:sldId id="272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60" r:id="rId3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50092" autoAdjust="0"/>
  </p:normalViewPr>
  <p:slideViewPr>
    <p:cSldViewPr>
      <p:cViewPr varScale="1">
        <p:scale>
          <a:sx n="71" d="100"/>
          <a:sy n="71" d="100"/>
        </p:scale>
        <p:origin x="-13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-2532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7C71FD-8420-4899-BF84-E316838BC28C}" type="datetimeFigureOut">
              <a:rPr lang="zh-CN" altLang="en-US" smtClean="0"/>
              <a:t>2013/7/17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A80C2-015F-4620-ABCB-A0B36952A5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782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85306-80E6-4960-AFD0-CFA0BBF19A9D}" type="datetimeFigureOut">
              <a:rPr lang="zh-CN" altLang="en-US" smtClean="0"/>
              <a:t>2013/7/17</a:t>
            </a:fld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40B4E-3909-4A33-A460-3E537D34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032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143363" name="Rectangle 3"/>
          <p:cNvSpPr>
            <a:spLocks noGrp="1" noRot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在下面的几个概念，技术、组件、框架、系统。从左到右编程效率越来越高，但是扩展性越来越低，组件位于中间位置，它即具有极高的灵活性，也能提高开发效率。</a:t>
            </a:r>
          </a:p>
          <a:p>
            <a:r>
              <a:rPr lang="zh-CN" altLang="en-US"/>
              <a:t>使用组件编程，就像小孩搭积木一样，将一个个组件合理组合，就能搭建出我们需要的应用程序。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141315" name="Rectangle 3"/>
          <p:cNvSpPr>
            <a:spLocks noGrp="1" noRot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J2ee</a:t>
            </a:r>
            <a:r>
              <a:rPr lang="zh-CN" altLang="en-US"/>
              <a:t>是一个庞大的体系，它提供了很多可以重用的组件，利用这些组件，我们可以高效的实现企业级的应用程序。</a:t>
            </a:r>
          </a:p>
          <a:p>
            <a:r>
              <a:rPr lang="zh-CN" altLang="en-US"/>
              <a:t>如此图中的</a:t>
            </a:r>
            <a:r>
              <a:rPr lang="en-US" altLang="zh-CN"/>
              <a:t>javabean</a:t>
            </a:r>
            <a:r>
              <a:rPr lang="zh-CN" altLang="en-US"/>
              <a:t>、</a:t>
            </a:r>
            <a:r>
              <a:rPr lang="en-US" altLang="zh-CN"/>
              <a:t>JSTL</a:t>
            </a:r>
            <a:r>
              <a:rPr lang="zh-CN" altLang="en-US"/>
              <a:t>都是一个个可重用的组件。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141315" name="Rectangle 3"/>
          <p:cNvSpPr>
            <a:spLocks noGrp="1" noRot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J2ee</a:t>
            </a:r>
            <a:r>
              <a:rPr lang="zh-CN" altLang="en-US"/>
              <a:t>是一个庞大的体系，它提供了很多可以重用的组件，利用这些组件，我们可以高效的实现企业级的应用程序。</a:t>
            </a:r>
          </a:p>
          <a:p>
            <a:r>
              <a:rPr lang="zh-CN" altLang="en-US"/>
              <a:t>如此图中的</a:t>
            </a:r>
            <a:r>
              <a:rPr lang="en-US" altLang="zh-CN"/>
              <a:t>javabean</a:t>
            </a:r>
            <a:r>
              <a:rPr lang="zh-CN" altLang="en-US"/>
              <a:t>、</a:t>
            </a:r>
            <a:r>
              <a:rPr lang="en-US" altLang="zh-CN"/>
              <a:t>JSTL</a:t>
            </a:r>
            <a:r>
              <a:rPr lang="zh-CN" altLang="en-US"/>
              <a:t>都是一个个可重用的组件。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2013/7/17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3.xml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oleObject" Target="../embeddings/oleObject7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>
            <a:spLocks noGrp="1"/>
          </p:cNvSpPr>
          <p:nvPr>
            <p:ph type="subTitle" idx="1"/>
          </p:nvPr>
        </p:nvSpPr>
        <p:spPr>
          <a:xfrm>
            <a:off x="0" y="5572116"/>
            <a:ext cx="6072230" cy="1285884"/>
          </a:xfrm>
        </p:spPr>
        <p:txBody>
          <a:bodyPr>
            <a:noAutofit/>
          </a:bodyPr>
          <a:lstStyle/>
          <a:p>
            <a:pPr algn="l"/>
            <a:r>
              <a:rPr lang="zh-CN" alt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讲师：佟刚</a:t>
            </a:r>
            <a:endParaRPr lang="en-US" altLang="zh-CN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新浪微博：尚硅谷</a:t>
            </a:r>
            <a:r>
              <a:rPr lang="en-US" altLang="zh-CN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佟刚</a:t>
            </a:r>
            <a:endParaRPr lang="en-US" altLang="zh-CN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>
            <a:spLocks noGrp="1"/>
          </p:cNvSpPr>
          <p:nvPr>
            <p:ph type="ctrTitle"/>
          </p:nvPr>
        </p:nvSpPr>
        <p:spPr>
          <a:xfrm>
            <a:off x="323528" y="2132856"/>
            <a:ext cx="7772400" cy="2232248"/>
          </a:xfrm>
        </p:spPr>
        <p:txBody>
          <a:bodyPr>
            <a:normAutofit fontScale="90000"/>
          </a:bodyPr>
          <a:lstStyle/>
          <a:p>
            <a:r>
              <a:rPr lang="en-US" altLang="zh-CN" sz="7200" dirty="0" err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JavaWEB</a:t>
            </a:r>
            <a:r>
              <a:rPr lang="en-US" altLang="zh-CN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之 </a:t>
            </a:r>
            <a:r>
              <a:rPr lang="en-US" altLang="zh-CN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/>
            </a:r>
            <a:br>
              <a:rPr lang="en-US" altLang="zh-CN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</a:br>
            <a:r>
              <a:rPr lang="en-US" altLang="zh-CN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 </a:t>
            </a:r>
            <a:r>
              <a:rPr lang="zh-CN" altLang="en-US" sz="72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设计模式</a:t>
            </a:r>
            <a:endParaRPr lang="zh-CN" altLang="en-US" sz="7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52" y="548680"/>
            <a:ext cx="7793038" cy="1462087"/>
          </a:xfrm>
        </p:spPr>
        <p:txBody>
          <a:bodyPr/>
          <a:lstStyle/>
          <a:p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控制器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4314" y="2010767"/>
            <a:ext cx="8786842" cy="4105275"/>
          </a:xfrm>
        </p:spPr>
        <p:txBody>
          <a:bodyPr/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控制器接受用户的输入并调用模型和视图去完成用户的需求。</a:t>
            </a:r>
          </a:p>
          <a:p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控制器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接收请求并决定调用哪个模型组件去处理请求，然后决定调用哪个视图来显示模型处理返回的数据。</a:t>
            </a:r>
          </a:p>
          <a:p>
            <a:endParaRPr lang="en-US" altLang="zh-CN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740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1196752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List All </a:t>
            </a:r>
            <a:r>
              <a:rPr lang="en-US" altLang="zh-CN" dirty="0" err="1" smtClean="0"/>
              <a:t>ExamStduent</a:t>
            </a:r>
            <a:endParaRPr lang="zh-CN" altLang="en-US" dirty="0"/>
          </a:p>
        </p:txBody>
      </p:sp>
      <p:cxnSp>
        <p:nvCxnSpPr>
          <p:cNvPr id="6" name="直接箭头连接符 5"/>
          <p:cNvCxnSpPr>
            <a:stCxn id="4" idx="2"/>
          </p:cNvCxnSpPr>
          <p:nvPr/>
        </p:nvCxnSpPr>
        <p:spPr>
          <a:xfrm>
            <a:off x="1907704" y="1566084"/>
            <a:ext cx="0" cy="8548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022289"/>
              </p:ext>
            </p:extLst>
          </p:nvPr>
        </p:nvGraphicFramePr>
        <p:xfrm>
          <a:off x="539552" y="2492896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377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6523" y="176352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listAllExamStudent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3995936" y="692697"/>
            <a:ext cx="4176464" cy="201622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 err="1" smtClean="0"/>
              <a:t>ListAllExamStudentServlet</a:t>
            </a:r>
            <a:endParaRPr lang="en-US" altLang="zh-CN" dirty="0" smtClean="0"/>
          </a:p>
          <a:p>
            <a:r>
              <a:rPr lang="en-US" altLang="zh-CN" dirty="0" err="1" smtClean="0"/>
              <a:t>doGet</a:t>
            </a:r>
            <a:r>
              <a:rPr lang="en-US" altLang="zh-CN" dirty="0" smtClean="0"/>
              <a:t>()</a:t>
            </a:r>
          </a:p>
          <a:p>
            <a:pPr marL="342900" indent="-342900">
              <a:buAutoNum type="arabicPeriod"/>
            </a:pPr>
            <a:r>
              <a:rPr lang="zh-CN" altLang="en-US" sz="1400" dirty="0" smtClean="0"/>
              <a:t>调用 </a:t>
            </a:r>
            <a:r>
              <a:rPr lang="en-US" altLang="zh-CN" sz="1400" dirty="0" err="1" smtClean="0"/>
              <a:t>ExamStdentDao</a:t>
            </a:r>
            <a:r>
              <a:rPr lang="en-US" altLang="zh-CN" sz="1400" dirty="0" smtClean="0"/>
              <a:t> </a:t>
            </a:r>
            <a:r>
              <a:rPr lang="zh-CN" altLang="en-US" sz="1400" dirty="0" smtClean="0"/>
              <a:t>的 </a:t>
            </a:r>
            <a:r>
              <a:rPr lang="en-US" altLang="zh-CN" sz="1400" dirty="0" err="1" smtClean="0"/>
              <a:t>getAll</a:t>
            </a:r>
            <a:r>
              <a:rPr lang="en-US" altLang="zh-CN" sz="1400" dirty="0" smtClean="0"/>
              <a:t>() </a:t>
            </a:r>
            <a:r>
              <a:rPr lang="zh-CN" altLang="en-US" sz="1400" dirty="0" smtClean="0"/>
              <a:t>方法返回学生的 </a:t>
            </a:r>
            <a:r>
              <a:rPr lang="en-US" altLang="zh-CN" sz="1400" dirty="0" smtClean="0"/>
              <a:t>List </a:t>
            </a:r>
            <a:r>
              <a:rPr lang="zh-CN" altLang="en-US" sz="1400" dirty="0" smtClean="0"/>
              <a:t>对象</a:t>
            </a:r>
            <a:endParaRPr lang="en-US" altLang="zh-CN" sz="1400" dirty="0" smtClean="0"/>
          </a:p>
          <a:p>
            <a:pPr marL="342900" indent="-342900">
              <a:buAutoNum type="arabicPeriod"/>
            </a:pPr>
            <a:r>
              <a:rPr lang="zh-CN" altLang="en-US" sz="1400" dirty="0" smtClean="0"/>
              <a:t>把 </a:t>
            </a:r>
            <a:r>
              <a:rPr lang="en-US" altLang="zh-CN" sz="1400" dirty="0" smtClean="0"/>
              <a:t>1 </a:t>
            </a:r>
            <a:r>
              <a:rPr lang="zh-CN" altLang="en-US" sz="1400" dirty="0" smtClean="0"/>
              <a:t>得到的 </a:t>
            </a:r>
            <a:r>
              <a:rPr lang="en-US" altLang="zh-CN" sz="1400" dirty="0" smtClean="0"/>
              <a:t>List </a:t>
            </a:r>
            <a:r>
              <a:rPr lang="zh-CN" altLang="en-US" sz="1400" dirty="0" smtClean="0"/>
              <a:t>放入 </a:t>
            </a:r>
            <a:r>
              <a:rPr lang="en-US" altLang="zh-CN" sz="1400" dirty="0" smtClean="0"/>
              <a:t>request </a:t>
            </a:r>
            <a:r>
              <a:rPr lang="zh-CN" altLang="en-US" sz="1400" dirty="0" smtClean="0"/>
              <a:t>中</a:t>
            </a:r>
            <a:endParaRPr lang="en-US" altLang="zh-CN" sz="1400" dirty="0" smtClean="0"/>
          </a:p>
          <a:p>
            <a:pPr marL="342900" indent="-342900">
              <a:buAutoNum type="arabicPeriod"/>
            </a:pPr>
            <a:r>
              <a:rPr lang="zh-CN" altLang="en-US" sz="1400" dirty="0" smtClean="0"/>
              <a:t>请求的转发到 </a:t>
            </a:r>
            <a:r>
              <a:rPr lang="en-US" altLang="zh-CN" sz="1400" dirty="0" err="1" smtClean="0"/>
              <a:t>students.jsp</a:t>
            </a:r>
            <a:endParaRPr lang="zh-CN" altLang="en-US" sz="1400" dirty="0"/>
          </a:p>
        </p:txBody>
      </p:sp>
      <p:cxnSp>
        <p:nvCxnSpPr>
          <p:cNvPr id="7" name="直接箭头连接符 6"/>
          <p:cNvCxnSpPr>
            <a:stCxn id="4" idx="3"/>
            <a:endCxn id="5" idx="2"/>
          </p:cNvCxnSpPr>
          <p:nvPr/>
        </p:nvCxnSpPr>
        <p:spPr>
          <a:xfrm flipV="1">
            <a:off x="2676763" y="1700809"/>
            <a:ext cx="1319173" cy="24738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319972" y="3573016"/>
            <a:ext cx="3240360" cy="100811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ExamStudentDao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List&lt;Student&gt; </a:t>
            </a:r>
            <a:r>
              <a:rPr lang="en-US" altLang="zh-CN" dirty="0" err="1" smtClean="0"/>
              <a:t>getAll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cxnSp>
        <p:nvCxnSpPr>
          <p:cNvPr id="10" name="直接箭头连接符 9"/>
          <p:cNvCxnSpPr>
            <a:stCxn id="5" idx="4"/>
            <a:endCxn id="8" idx="0"/>
          </p:cNvCxnSpPr>
          <p:nvPr/>
        </p:nvCxnSpPr>
        <p:spPr>
          <a:xfrm flipH="1">
            <a:off x="5940152" y="2708921"/>
            <a:ext cx="144016" cy="8640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728682" y="3284984"/>
            <a:ext cx="2016224" cy="259228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ctr">
              <a:buFontTx/>
              <a:buAutoNum type="arabicPeriod"/>
            </a:pPr>
            <a:r>
              <a:rPr lang="zh-CN" altLang="en-US" dirty="0" smtClean="0"/>
              <a:t>得到 </a:t>
            </a:r>
            <a:r>
              <a:rPr lang="en-US" altLang="zh-CN" dirty="0" smtClean="0"/>
              <a:t>request </a:t>
            </a:r>
            <a:r>
              <a:rPr lang="zh-CN" altLang="en-US" dirty="0" smtClean="0"/>
              <a:t>中的 </a:t>
            </a:r>
            <a:r>
              <a:rPr lang="en-US" altLang="zh-CN" dirty="0" smtClean="0"/>
              <a:t>List</a:t>
            </a:r>
          </a:p>
          <a:p>
            <a:pPr marL="342900" indent="-342900" algn="ctr">
              <a:buFontTx/>
              <a:buAutoNum type="arabicPeriod"/>
            </a:pPr>
            <a:r>
              <a:rPr lang="zh-CN" altLang="en-US" dirty="0" smtClean="0"/>
              <a:t>遍历 </a:t>
            </a:r>
            <a:r>
              <a:rPr lang="en-US" altLang="zh-CN" dirty="0"/>
              <a:t>List</a:t>
            </a:r>
            <a:r>
              <a:rPr lang="zh-CN" altLang="en-US" dirty="0"/>
              <a:t>，进行显示</a:t>
            </a:r>
            <a:endParaRPr lang="en-US" altLang="zh-CN" dirty="0"/>
          </a:p>
          <a:p>
            <a:pPr marL="342900" indent="-342900" algn="ctr">
              <a:buFontTx/>
              <a:buAutoNum type="arabicPeriod"/>
            </a:pP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99592" y="6021288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students.jsp</a:t>
            </a:r>
            <a:endParaRPr lang="zh-CN" altLang="en-US" dirty="0"/>
          </a:p>
        </p:txBody>
      </p:sp>
      <p:sp>
        <p:nvSpPr>
          <p:cNvPr id="15" name="圆柱形 14"/>
          <p:cNvSpPr/>
          <p:nvPr/>
        </p:nvSpPr>
        <p:spPr>
          <a:xfrm>
            <a:off x="5472100" y="5404574"/>
            <a:ext cx="936104" cy="1233428"/>
          </a:xfrm>
          <a:prstGeom prst="ca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/>
          <p:cNvCxnSpPr>
            <a:stCxn id="8" idx="2"/>
            <a:endCxn id="15" idx="1"/>
          </p:cNvCxnSpPr>
          <p:nvPr/>
        </p:nvCxnSpPr>
        <p:spPr>
          <a:xfrm>
            <a:off x="5940152" y="4581128"/>
            <a:ext cx="0" cy="8234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744906" y="692696"/>
            <a:ext cx="11521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发</a:t>
            </a:r>
            <a:r>
              <a:rPr lang="en-US" altLang="zh-CN" sz="1400" dirty="0" smtClean="0"/>
              <a:t>GET</a:t>
            </a:r>
            <a:r>
              <a:rPr lang="zh-CN" altLang="en-US" sz="1400" dirty="0" smtClean="0"/>
              <a:t>请求到 </a:t>
            </a:r>
            <a:r>
              <a:rPr lang="en-US" altLang="zh-CN" sz="1400" dirty="0" smtClean="0"/>
              <a:t>Servlet</a:t>
            </a:r>
            <a:r>
              <a:rPr lang="zh-CN" altLang="en-US" sz="1400" dirty="0" smtClean="0"/>
              <a:t>，由服务器调用 </a:t>
            </a:r>
            <a:r>
              <a:rPr lang="en-US" altLang="zh-CN" sz="1400" dirty="0" smtClean="0"/>
              <a:t>Servlet </a:t>
            </a:r>
            <a:r>
              <a:rPr lang="zh-CN" altLang="en-US" sz="1400" dirty="0" smtClean="0"/>
              <a:t>的 </a:t>
            </a:r>
            <a:r>
              <a:rPr lang="en-US" altLang="zh-CN" sz="1400" dirty="0" err="1" smtClean="0"/>
              <a:t>doGet</a:t>
            </a:r>
            <a:r>
              <a:rPr lang="en-US" altLang="zh-CN" sz="1400" dirty="0" smtClean="0"/>
              <a:t> </a:t>
            </a:r>
            <a:r>
              <a:rPr lang="zh-CN" altLang="en-US" sz="1400" dirty="0" smtClean="0"/>
              <a:t>方法</a:t>
            </a:r>
            <a:endParaRPr lang="zh-CN" alt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6156176" y="4725144"/>
            <a:ext cx="1404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JDBC </a:t>
            </a:r>
            <a:r>
              <a:rPr lang="zh-CN" altLang="en-US" sz="1400" dirty="0" smtClean="0"/>
              <a:t>查询数据表，得到 </a:t>
            </a:r>
            <a:r>
              <a:rPr lang="en-US" altLang="zh-CN" sz="1400" dirty="0" smtClean="0"/>
              <a:t>List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9280" y="2879358"/>
            <a:ext cx="202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创建 </a:t>
            </a:r>
            <a:r>
              <a:rPr lang="en-US" altLang="zh-CN" sz="1400" dirty="0" smtClean="0"/>
              <a:t>Dao </a:t>
            </a:r>
            <a:r>
              <a:rPr lang="zh-CN" altLang="en-US" sz="1400" dirty="0" smtClean="0"/>
              <a:t>对象，调用 </a:t>
            </a:r>
            <a:r>
              <a:rPr lang="en-US" altLang="zh-CN" sz="1400" dirty="0" err="1" smtClean="0"/>
              <a:t>getAll</a:t>
            </a:r>
            <a:r>
              <a:rPr lang="en-US" altLang="zh-CN" sz="1400" dirty="0" smtClean="0"/>
              <a:t>() </a:t>
            </a:r>
            <a:r>
              <a:rPr lang="zh-CN" altLang="en-US" sz="1400" dirty="0" smtClean="0"/>
              <a:t>方法，返回 </a:t>
            </a:r>
            <a:r>
              <a:rPr lang="en-US" altLang="zh-CN" sz="1400" dirty="0" smtClean="0"/>
              <a:t>List</a:t>
            </a:r>
          </a:p>
        </p:txBody>
      </p:sp>
      <p:cxnSp>
        <p:nvCxnSpPr>
          <p:cNvPr id="25" name="直接箭头连接符 24"/>
          <p:cNvCxnSpPr>
            <a:stCxn id="5" idx="3"/>
            <a:endCxn id="13" idx="3"/>
          </p:cNvCxnSpPr>
          <p:nvPr/>
        </p:nvCxnSpPr>
        <p:spPr>
          <a:xfrm flipH="1">
            <a:off x="2744906" y="2413652"/>
            <a:ext cx="1862659" cy="21674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97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47" y="1052736"/>
            <a:ext cx="5832648" cy="1702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228184" y="2386251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deleteStudent</a:t>
            </a:r>
            <a:r>
              <a:rPr lang="en-US" altLang="zh-CN" b="1" dirty="0" err="1" smtClean="0">
                <a:solidFill>
                  <a:srgbClr val="FF0000"/>
                </a:solidFill>
              </a:rPr>
              <a:t>?flowId</a:t>
            </a:r>
            <a:r>
              <a:rPr lang="en-US" altLang="zh-CN" b="1" dirty="0" smtClean="0">
                <a:solidFill>
                  <a:srgbClr val="FF0000"/>
                </a:solidFill>
              </a:rPr>
              <a:t>=10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6" name="直接箭头连接符 5"/>
          <p:cNvCxnSpPr>
            <a:endCxn id="7" idx="0"/>
          </p:cNvCxnSpPr>
          <p:nvPr/>
        </p:nvCxnSpPr>
        <p:spPr>
          <a:xfrm>
            <a:off x="5746703" y="2648090"/>
            <a:ext cx="1452200" cy="9249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5145286" y="3573016"/>
            <a:ext cx="4107234" cy="274107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 err="1" smtClean="0"/>
              <a:t>DeleteStudentServlet</a:t>
            </a:r>
            <a:endParaRPr lang="en-US" altLang="zh-CN" dirty="0" smtClean="0"/>
          </a:p>
          <a:p>
            <a:r>
              <a:rPr lang="en-US" altLang="zh-CN" dirty="0" err="1" smtClean="0"/>
              <a:t>doGet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sz="1400" dirty="0" smtClean="0"/>
              <a:t>获取 </a:t>
            </a:r>
            <a:r>
              <a:rPr lang="en-US" altLang="zh-CN" sz="1400" dirty="0" err="1" smtClean="0"/>
              <a:t>flowId</a:t>
            </a:r>
            <a:endParaRPr lang="en-US" altLang="zh-CN" sz="1400" dirty="0" smtClean="0"/>
          </a:p>
          <a:p>
            <a:pPr marL="342900" indent="-342900">
              <a:buAutoNum type="arabicPeriod"/>
            </a:pPr>
            <a:r>
              <a:rPr lang="zh-CN" altLang="en-US" sz="1400" dirty="0" smtClean="0"/>
              <a:t>调用 </a:t>
            </a:r>
            <a:r>
              <a:rPr lang="en-US" altLang="zh-CN" sz="1400" dirty="0" err="1" smtClean="0"/>
              <a:t>StudentDao</a:t>
            </a:r>
            <a:r>
              <a:rPr lang="en-US" altLang="zh-CN" sz="1400" dirty="0" smtClean="0"/>
              <a:t> </a:t>
            </a:r>
            <a:r>
              <a:rPr lang="zh-CN" altLang="en-US" sz="1400" dirty="0" smtClean="0"/>
              <a:t>的 </a:t>
            </a:r>
            <a:r>
              <a:rPr lang="en-US" altLang="zh-CN" sz="1400" dirty="0" err="1" smtClean="0"/>
              <a:t>deleteByFlowId</a:t>
            </a:r>
            <a:r>
              <a:rPr lang="en-US" altLang="zh-CN" sz="1400" dirty="0" smtClean="0"/>
              <a:t>(</a:t>
            </a:r>
            <a:r>
              <a:rPr lang="en-US" altLang="zh-CN" sz="1400" dirty="0" err="1" smtClean="0"/>
              <a:t>flowId</a:t>
            </a:r>
            <a:r>
              <a:rPr lang="en-US" altLang="zh-CN" sz="1400" dirty="0" smtClean="0"/>
              <a:t>) </a:t>
            </a:r>
            <a:r>
              <a:rPr lang="zh-CN" altLang="en-US" sz="1400" dirty="0" smtClean="0"/>
              <a:t>方法执行删除操作</a:t>
            </a:r>
            <a:endParaRPr lang="en-US" altLang="zh-CN" sz="1400" dirty="0" smtClean="0"/>
          </a:p>
          <a:p>
            <a:pPr marL="342900" indent="-342900">
              <a:buAutoNum type="arabicPeriod"/>
            </a:pPr>
            <a:r>
              <a:rPr lang="zh-CN" altLang="en-US" sz="1400" dirty="0" smtClean="0"/>
              <a:t>转发到 </a:t>
            </a:r>
            <a:r>
              <a:rPr lang="en-US" altLang="zh-CN" sz="1400" dirty="0" err="1" smtClean="0"/>
              <a:t>success.jsp</a:t>
            </a:r>
            <a:r>
              <a:rPr lang="en-US" altLang="zh-CN" sz="1400" dirty="0" smtClean="0"/>
              <a:t> </a:t>
            </a:r>
          </a:p>
        </p:txBody>
      </p:sp>
      <p:cxnSp>
        <p:nvCxnSpPr>
          <p:cNvPr id="10" name="直接箭头连接符 9"/>
          <p:cNvCxnSpPr>
            <a:stCxn id="7" idx="2"/>
            <a:endCxn id="11" idx="3"/>
          </p:cNvCxnSpPr>
          <p:nvPr/>
        </p:nvCxnSpPr>
        <p:spPr>
          <a:xfrm flipH="1">
            <a:off x="3691225" y="4943555"/>
            <a:ext cx="1454061" cy="610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747009" y="5013176"/>
            <a:ext cx="1944216" cy="108250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删除成功</a:t>
            </a:r>
            <a:endParaRPr lang="en-US" altLang="zh-CN" sz="1400" dirty="0" smtClean="0"/>
          </a:p>
          <a:p>
            <a:pPr algn="ctr"/>
            <a:r>
              <a:rPr lang="en-US" altLang="zh-CN" sz="1400" b="1" dirty="0" err="1" smtClean="0">
                <a:solidFill>
                  <a:srgbClr val="FF0000"/>
                </a:solidFill>
              </a:rPr>
              <a:t>ListAllStudent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504" y="3110553"/>
            <a:ext cx="7281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&lt;a </a:t>
            </a:r>
            <a:r>
              <a:rPr lang="en-US" altLang="zh-CN" sz="1600" dirty="0" err="1"/>
              <a:t>href</a:t>
            </a:r>
            <a:r>
              <a:rPr lang="en-US" altLang="zh-CN" sz="1600" dirty="0"/>
              <a:t>=</a:t>
            </a:r>
            <a:r>
              <a:rPr lang="en-US" altLang="zh-CN" sz="1600" i="1" dirty="0"/>
              <a:t>"</a:t>
            </a:r>
            <a:r>
              <a:rPr lang="en-US" altLang="zh-CN" sz="1600" i="1" dirty="0" err="1"/>
              <a:t>deleteStudent</a:t>
            </a:r>
            <a:r>
              <a:rPr lang="en-US" altLang="zh-CN" sz="1600" b="1" i="1" dirty="0" err="1">
                <a:solidFill>
                  <a:srgbClr val="FF0000"/>
                </a:solidFill>
              </a:rPr>
              <a:t>?flowId</a:t>
            </a:r>
            <a:r>
              <a:rPr lang="en-US" altLang="zh-CN" sz="1600" b="1" i="1" dirty="0">
                <a:solidFill>
                  <a:srgbClr val="FF0000"/>
                </a:solidFill>
              </a:rPr>
              <a:t>=&lt;%=</a:t>
            </a:r>
            <a:r>
              <a:rPr lang="en-US" altLang="zh-CN" sz="1600" b="1" i="1" dirty="0" err="1">
                <a:solidFill>
                  <a:srgbClr val="FF0000"/>
                </a:solidFill>
              </a:rPr>
              <a:t>student.getFlowId</a:t>
            </a:r>
            <a:r>
              <a:rPr lang="en-US" altLang="zh-CN" sz="1600" b="1" i="1" dirty="0">
                <a:solidFill>
                  <a:srgbClr val="FF0000"/>
                </a:solidFill>
              </a:rPr>
              <a:t>() %&gt;</a:t>
            </a:r>
            <a:r>
              <a:rPr lang="en-US" altLang="zh-CN" sz="1600" i="1" dirty="0"/>
              <a:t>"&gt;Delete&lt;/a&gt;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6781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1110317"/>
            <a:ext cx="8208912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关于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800100" lvl="1" indent="-342900">
              <a:buAutoNum type="arabicPeriod"/>
            </a:pP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M: Model. Dao</a:t>
            </a:r>
          </a:p>
          <a:p>
            <a:pPr marL="800100" lvl="1" indent="-342900">
              <a:buAutoNum type="arabicPeriod"/>
            </a:pP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V: View. JSP,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在页面上填写</a:t>
            </a:r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代码实现显示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800100" lvl="1" indent="-342900">
              <a:buAutoNum type="arabicPeriod"/>
            </a:pP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C: Controller.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Serlvet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: </a:t>
            </a:r>
          </a:p>
          <a:p>
            <a:pPr marL="1257300" lvl="2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受理请求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1257300" lvl="2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获取请求参数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1257300" lvl="2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1257300" lvl="2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可能会把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方法的返回值放入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1257300" lvl="2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转发（或重定向）页面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什么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时候转发，什么时候重定向 ？ 若目标的响应页面不需要从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中读取任何值，则可以使用重定向。（还可以防止表单的重复提交）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不足：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800100" lvl="1" indent="-342900">
              <a:buAutoNum type="arabicPeriod"/>
            </a:pP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使用数据库连接池，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DBUtils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JDBCUtils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工具类，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基类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800100" lvl="1" indent="-342900">
              <a:buAutoNum type="arabicPeriod"/>
            </a:pP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一个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请求一个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Serlvet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不好！一个模块使用一个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Serlvet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，即多个请求可以使用一个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</a:p>
          <a:p>
            <a:pPr marL="800100" lvl="1" indent="-342900">
              <a:buAutoNum type="arabicPeriod"/>
            </a:pP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在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页面上加入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jQuery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提示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8058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482565" y="629294"/>
            <a:ext cx="8229600" cy="1156656"/>
          </a:xfrm>
        </p:spPr>
        <p:txBody>
          <a:bodyPr/>
          <a:lstStyle/>
          <a:p>
            <a:r>
              <a:rPr lang="en-US" altLang="zh-CN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处理过程</a:t>
            </a:r>
            <a:endParaRPr lang="zh-CN" altLang="en-US" dirty="0"/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31639" y="2355875"/>
            <a:ext cx="939800" cy="1046162"/>
            <a:chOff x="0" y="0"/>
            <a:chExt cx="1355" cy="1095"/>
          </a:xfrm>
        </p:grpSpPr>
        <p:graphicFrame>
          <p:nvGraphicFramePr>
            <p:cNvPr id="140293" name="Object 5"/>
            <p:cNvGraphicFramePr>
              <a:graphicFrameLocks noChangeAspect="1"/>
            </p:cNvGraphicFramePr>
            <p:nvPr/>
          </p:nvGraphicFramePr>
          <p:xfrm>
            <a:off x="0" y="0"/>
            <a:ext cx="977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28" r:id="rId4" imgW="2615873" imgH="2666667" progId="">
                    <p:embed/>
                  </p:oleObj>
                </mc:Choice>
                <mc:Fallback>
                  <p:oleObj r:id="rId4" imgW="2615873" imgH="2666667" progId="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977" cy="996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40294" name="Picture 6" descr="TowerCase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aphicFrame>
        <p:nvGraphicFramePr>
          <p:cNvPr id="14029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7233858"/>
              </p:ext>
            </p:extLst>
          </p:nvPr>
        </p:nvGraphicFramePr>
        <p:xfrm>
          <a:off x="3398640" y="2186012"/>
          <a:ext cx="9556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9" r:id="rId7" imgW="1225091" imgH="1962750" progId="">
                  <p:embed/>
                </p:oleObj>
              </mc:Choice>
              <mc:Fallback>
                <p:oleObj r:id="rId7" imgW="1225091" imgH="196275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8640" y="2186012"/>
                        <a:ext cx="955675" cy="15303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296" name="AutoShape 8"/>
          <p:cNvSpPr>
            <a:spLocks noChangeArrowheads="1"/>
          </p:cNvSpPr>
          <p:nvPr/>
        </p:nvSpPr>
        <p:spPr bwMode="auto">
          <a:xfrm>
            <a:off x="2123877" y="2492400"/>
            <a:ext cx="1008062" cy="287337"/>
          </a:xfrm>
          <a:prstGeom prst="rightArrow">
            <a:avLst>
              <a:gd name="adj1" fmla="val 46898"/>
              <a:gd name="adj2" fmla="val 176990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297" name="Text Box 9"/>
          <p:cNvSpPr txBox="1">
            <a:spLocks noChangeArrowheads="1"/>
          </p:cNvSpPr>
          <p:nvPr/>
        </p:nvSpPr>
        <p:spPr bwMode="auto">
          <a:xfrm>
            <a:off x="2196902" y="2197125"/>
            <a:ext cx="7207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请求</a:t>
            </a:r>
          </a:p>
        </p:txBody>
      </p:sp>
      <p:sp>
        <p:nvSpPr>
          <p:cNvPr id="140298" name="Oval 10"/>
          <p:cNvSpPr>
            <a:spLocks noChangeArrowheads="1"/>
          </p:cNvSpPr>
          <p:nvPr/>
        </p:nvSpPr>
        <p:spPr bwMode="auto">
          <a:xfrm>
            <a:off x="5024239" y="3938612"/>
            <a:ext cx="914400" cy="914400"/>
          </a:xfrm>
          <a:prstGeom prst="ellipse">
            <a:avLst/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endParaRPr lang="en-US" altLang="zh-CN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299" name="AutoShape 11"/>
          <p:cNvSpPr>
            <a:spLocks noChangeArrowheads="1"/>
          </p:cNvSpPr>
          <p:nvPr/>
        </p:nvSpPr>
        <p:spPr bwMode="auto">
          <a:xfrm>
            <a:off x="4798814" y="5432450"/>
            <a:ext cx="1500188" cy="3730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en-US" altLang="zh-CN" sz="1600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POJO</a:t>
            </a:r>
            <a:endParaRPr lang="en-US" altLang="zh-CN" sz="1600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300" name="AutoShape 12"/>
          <p:cNvSpPr>
            <a:spLocks noChangeArrowheads="1"/>
          </p:cNvSpPr>
          <p:nvPr/>
        </p:nvSpPr>
        <p:spPr bwMode="auto">
          <a:xfrm>
            <a:off x="3189089" y="4284687"/>
            <a:ext cx="1022350" cy="3730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sz="1600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  <a:r>
              <a:rPr lang="zh-CN" altLang="en-US" sz="1600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页面</a:t>
            </a:r>
          </a:p>
        </p:txBody>
      </p:sp>
      <p:sp>
        <p:nvSpPr>
          <p:cNvPr id="140301" name="Line 13"/>
          <p:cNvSpPr>
            <a:spLocks noChangeShapeType="1"/>
          </p:cNvSpPr>
          <p:nvPr/>
        </p:nvSpPr>
        <p:spPr bwMode="auto">
          <a:xfrm rot="10800000" flipH="1" flipV="1">
            <a:off x="5506839" y="4940325"/>
            <a:ext cx="0" cy="43180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2" name="Line 14"/>
          <p:cNvSpPr>
            <a:spLocks noChangeShapeType="1"/>
          </p:cNvSpPr>
          <p:nvPr/>
        </p:nvSpPr>
        <p:spPr bwMode="auto">
          <a:xfrm flipH="1">
            <a:off x="4354314" y="4443437"/>
            <a:ext cx="503238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3" name="Text Box 15"/>
          <p:cNvSpPr txBox="1">
            <a:spLocks noChangeArrowheads="1"/>
          </p:cNvSpPr>
          <p:nvPr/>
        </p:nvSpPr>
        <p:spPr bwMode="auto">
          <a:xfrm>
            <a:off x="4640067" y="3000396"/>
            <a:ext cx="857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</a:t>
            </a:r>
            <a:endParaRPr lang="zh-CN" altLang="en-US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304" name="Text Box 16"/>
          <p:cNvSpPr txBox="1">
            <a:spLocks noChangeArrowheads="1"/>
          </p:cNvSpPr>
          <p:nvPr/>
        </p:nvSpPr>
        <p:spPr bwMode="auto">
          <a:xfrm>
            <a:off x="5490979" y="4991138"/>
            <a:ext cx="8636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调用</a:t>
            </a:r>
          </a:p>
        </p:txBody>
      </p:sp>
      <p:sp>
        <p:nvSpPr>
          <p:cNvPr id="140305" name="Text Box 17"/>
          <p:cNvSpPr txBox="1">
            <a:spLocks noChangeArrowheads="1"/>
          </p:cNvSpPr>
          <p:nvPr/>
        </p:nvSpPr>
        <p:spPr bwMode="auto">
          <a:xfrm>
            <a:off x="4209852" y="3932262"/>
            <a:ext cx="7905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转向</a:t>
            </a:r>
          </a:p>
        </p:txBody>
      </p:sp>
      <p:sp>
        <p:nvSpPr>
          <p:cNvPr id="140306" name="AutoShape 18"/>
          <p:cNvSpPr>
            <a:spLocks noChangeArrowheads="1"/>
          </p:cNvSpPr>
          <p:nvPr/>
        </p:nvSpPr>
        <p:spPr bwMode="auto">
          <a:xfrm rot="10800000">
            <a:off x="2014339" y="3103587"/>
            <a:ext cx="1044575" cy="252413"/>
          </a:xfrm>
          <a:prstGeom prst="rightArrow">
            <a:avLst>
              <a:gd name="adj1" fmla="val 46898"/>
              <a:gd name="adj2" fmla="val 208776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307" name="Text Box 19"/>
          <p:cNvSpPr txBox="1">
            <a:spLocks noChangeArrowheads="1"/>
          </p:cNvSpPr>
          <p:nvPr/>
        </p:nvSpPr>
        <p:spPr bwMode="auto">
          <a:xfrm>
            <a:off x="2123877" y="2779737"/>
            <a:ext cx="7524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响应</a:t>
            </a:r>
          </a:p>
        </p:txBody>
      </p:sp>
      <p:sp>
        <p:nvSpPr>
          <p:cNvPr id="140308" name="Line 20"/>
          <p:cNvSpPr>
            <a:spLocks noChangeShapeType="1"/>
          </p:cNvSpPr>
          <p:nvPr/>
        </p:nvSpPr>
        <p:spPr bwMode="auto">
          <a:xfrm rot="10800000" flipV="1">
            <a:off x="3779639" y="4795862"/>
            <a:ext cx="0" cy="576263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9" name="AutoShape 21"/>
          <p:cNvSpPr>
            <a:spLocks noChangeArrowheads="1"/>
          </p:cNvSpPr>
          <p:nvPr/>
        </p:nvSpPr>
        <p:spPr bwMode="auto">
          <a:xfrm>
            <a:off x="3201789" y="5445150"/>
            <a:ext cx="1154113" cy="4254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JSTL</a:t>
            </a:r>
          </a:p>
        </p:txBody>
      </p:sp>
      <p:sp>
        <p:nvSpPr>
          <p:cNvPr id="140310" name="Text Box 22"/>
          <p:cNvSpPr txBox="1">
            <a:spLocks noChangeArrowheads="1"/>
          </p:cNvSpPr>
          <p:nvPr/>
        </p:nvSpPr>
        <p:spPr bwMode="auto">
          <a:xfrm>
            <a:off x="3705027" y="4868887"/>
            <a:ext cx="7937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</a:t>
            </a:r>
          </a:p>
        </p:txBody>
      </p:sp>
      <p:sp>
        <p:nvSpPr>
          <p:cNvPr id="140311" name="Rectangle 23"/>
          <p:cNvSpPr>
            <a:spLocks noChangeArrowheads="1"/>
          </p:cNvSpPr>
          <p:nvPr/>
        </p:nvSpPr>
        <p:spPr bwMode="auto">
          <a:xfrm>
            <a:off x="2843014" y="1987575"/>
            <a:ext cx="3744913" cy="4249737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0312" name="AutoShape 24"/>
          <p:cNvSpPr>
            <a:spLocks noChangeArrowheads="1"/>
          </p:cNvSpPr>
          <p:nvPr/>
        </p:nvSpPr>
        <p:spPr bwMode="auto">
          <a:xfrm rot="5400000">
            <a:off x="4786908" y="2707506"/>
            <a:ext cx="936625" cy="1081087"/>
          </a:xfrm>
          <a:custGeom>
            <a:avLst/>
            <a:gdLst>
              <a:gd name="G0" fmla="+- 15081 0 0"/>
              <a:gd name="G1" fmla="+- 4668 0 0"/>
              <a:gd name="G2" fmla="+- 12158 0 4668"/>
              <a:gd name="G3" fmla="+- G2 0 4668"/>
              <a:gd name="G4" fmla="*/ G3 32768 32059"/>
              <a:gd name="G5" fmla="*/ G4 1 2"/>
              <a:gd name="G6" fmla="+- 21600 0 15081"/>
              <a:gd name="G7" fmla="*/ G6 4668 6079"/>
              <a:gd name="G8" fmla="+- G7 15081 0"/>
              <a:gd name="T0" fmla="*/ 15081 w 21600"/>
              <a:gd name="T1" fmla="*/ 0 h 21600"/>
              <a:gd name="T2" fmla="*/ 15081 w 21600"/>
              <a:gd name="T3" fmla="*/ 12158 h 21600"/>
              <a:gd name="T4" fmla="*/ 1442 w 21600"/>
              <a:gd name="T5" fmla="*/ 21600 h 21600"/>
              <a:gd name="T6" fmla="*/ 21600 w 21600"/>
              <a:gd name="T7" fmla="*/ 6079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G1 h 21600"/>
              <a:gd name="T14" fmla="*/ G8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081" y="0"/>
                </a:lnTo>
                <a:lnTo>
                  <a:pt x="15081" y="4668"/>
                </a:lnTo>
                <a:lnTo>
                  <a:pt x="12427" y="4668"/>
                </a:lnTo>
                <a:cubicBezTo>
                  <a:pt x="5564" y="4668"/>
                  <a:pt x="0" y="8021"/>
                  <a:pt x="0" y="12158"/>
                </a:cubicBezTo>
                <a:lnTo>
                  <a:pt x="0" y="21600"/>
                </a:lnTo>
                <a:lnTo>
                  <a:pt x="2884" y="21600"/>
                </a:lnTo>
                <a:lnTo>
                  <a:pt x="2884" y="12158"/>
                </a:lnTo>
                <a:cubicBezTo>
                  <a:pt x="2884" y="9580"/>
                  <a:pt x="7157" y="7490"/>
                  <a:pt x="12427" y="7490"/>
                </a:cubicBezTo>
                <a:lnTo>
                  <a:pt x="15081" y="7490"/>
                </a:lnTo>
                <a:lnTo>
                  <a:pt x="15081" y="12158"/>
                </a:lnTo>
                <a:close/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771920" y="4855441"/>
            <a:ext cx="4093666" cy="1381872"/>
          </a:xfrm>
          <a:prstGeom prst="rect">
            <a:avLst/>
          </a:prstGeom>
          <a:noFill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313" name="AutoShape 25"/>
          <p:cNvSpPr>
            <a:spLocks noChangeArrowheads="1"/>
          </p:cNvSpPr>
          <p:nvPr/>
        </p:nvSpPr>
        <p:spPr bwMode="auto">
          <a:xfrm>
            <a:off x="6514902" y="5434048"/>
            <a:ext cx="1008062" cy="287338"/>
          </a:xfrm>
          <a:prstGeom prst="rightArrow">
            <a:avLst>
              <a:gd name="adj1" fmla="val 46898"/>
              <a:gd name="adj2" fmla="val 176989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314" name="Text Box 26"/>
          <p:cNvSpPr txBox="1">
            <a:spLocks noChangeArrowheads="1"/>
          </p:cNvSpPr>
          <p:nvPr/>
        </p:nvSpPr>
        <p:spPr bwMode="auto">
          <a:xfrm>
            <a:off x="6586339" y="5072098"/>
            <a:ext cx="7207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访问</a:t>
            </a:r>
          </a:p>
        </p:txBody>
      </p:sp>
      <p:sp>
        <p:nvSpPr>
          <p:cNvPr id="140317" name="AutoShape 29"/>
          <p:cNvSpPr>
            <a:spLocks noChangeArrowheads="1"/>
          </p:cNvSpPr>
          <p:nvPr/>
        </p:nvSpPr>
        <p:spPr bwMode="auto">
          <a:xfrm>
            <a:off x="7595989" y="4868887"/>
            <a:ext cx="1187450" cy="1223963"/>
          </a:xfrm>
          <a:prstGeom prst="can">
            <a:avLst>
              <a:gd name="adj" fmla="val 37763"/>
            </a:avLst>
          </a:prstGeom>
          <a:gradFill rotWithShape="0">
            <a:gsLst>
              <a:gs pos="0">
                <a:schemeClr val="tx2"/>
              </a:gs>
              <a:gs pos="50000">
                <a:srgbClr val="0066FF"/>
              </a:gs>
              <a:gs pos="100000">
                <a:schemeClr val="tx2"/>
              </a:gs>
            </a:gsLst>
            <a:lin ang="0" scaled="1"/>
          </a:gradFill>
          <a:ln w="12700" cap="rnd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 eaLnBrk="0" hangingPunct="0"/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 据 库</a:t>
            </a:r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539552" y="3500462"/>
            <a:ext cx="12239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客户端</a:t>
            </a:r>
          </a:p>
        </p:txBody>
      </p:sp>
    </p:spTree>
    <p:extLst>
      <p:ext uri="{BB962C8B-B14F-4D97-AF65-F5344CB8AC3E}">
        <p14:creationId xmlns:p14="http://schemas.microsoft.com/office/powerpoint/2010/main" val="369497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0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0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140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0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0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0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0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0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0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0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40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40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0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40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0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40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40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40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296" grpId="0" animBg="1"/>
      <p:bldP spid="140297" grpId="0" autoUpdateAnimBg="0"/>
      <p:bldP spid="140298" grpId="0" animBg="1" autoUpdateAnimBg="0"/>
      <p:bldP spid="140299" grpId="0" animBg="1" autoUpdateAnimBg="0"/>
      <p:bldP spid="140300" grpId="0" animBg="1" autoUpdateAnimBg="0"/>
      <p:bldP spid="140301" grpId="0" animBg="1"/>
      <p:bldP spid="140302" grpId="0" animBg="1"/>
      <p:bldP spid="140303" grpId="0" autoUpdateAnimBg="0"/>
      <p:bldP spid="140304" grpId="0" autoUpdateAnimBg="0"/>
      <p:bldP spid="140306" grpId="0" animBg="1"/>
      <p:bldP spid="140307" grpId="0" autoUpdateAnimBg="0"/>
      <p:bldP spid="140308" grpId="0" animBg="1"/>
      <p:bldP spid="140309" grpId="0" animBg="1" autoUpdateAnimBg="0"/>
      <p:bldP spid="140310" grpId="0" autoUpdateAnimBg="0"/>
      <p:bldP spid="140311" grpId="0" animBg="1"/>
      <p:bldP spid="140312" grpId="0" animBg="1"/>
      <p:bldP spid="140313" grpId="0" animBg="1"/>
      <p:bldP spid="140314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792088"/>
            <a:ext cx="8229600" cy="6165304"/>
          </a:xfrm>
        </p:spPr>
        <p:txBody>
          <a:bodyPr>
            <a:normAutofit/>
          </a:bodyPr>
          <a:lstStyle/>
          <a:p>
            <a:r>
              <a:rPr lang="en-US" altLang="zh-CN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 </a:t>
            </a:r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案例</a:t>
            </a:r>
            <a:endParaRPr lang="en-US" altLang="zh-CN" sz="2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没有业务层，直接由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，所以也没有事务操作。所以可以在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中直接获取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Connection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对象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采取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设计模式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使用到的技术：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 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设计模式：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、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POJO</a:t>
            </a: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数据库使用 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MySQL</a:t>
            </a: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连接数据库需要使用 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C3P0 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数据库连接池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JDBC 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工具采用 </a:t>
            </a:r>
            <a:r>
              <a:rPr lang="en-US" altLang="zh-CN" sz="18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DBUtils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页面上的提示操作使用 </a:t>
            </a:r>
            <a:r>
              <a:rPr lang="en-US" altLang="zh-CN" sz="18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jQuery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2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技术难点：</a:t>
            </a:r>
            <a:endParaRPr lang="en-US" altLang="zh-CN" sz="22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多个请求如何使用一个 </a:t>
            </a:r>
            <a:r>
              <a:rPr lang="en-US" altLang="zh-CN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？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如何模糊查询 ？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如何在创建 或 修改 的情况下，验证用户名是否已经被使用，并给出提示</a:t>
            </a:r>
            <a:endParaRPr lang="zh-CN" altLang="en-US" sz="18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8497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25505" y="1268760"/>
            <a:ext cx="976935" cy="14401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JSP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1453" y="2996952"/>
            <a:ext cx="134223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View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呈现数据：从 </a:t>
            </a:r>
            <a:r>
              <a:rPr lang="en-US" altLang="zh-CN" sz="1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reuqes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中获取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放入的属性。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接收用户的输入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编写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代码给出对应的提示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endParaRPr lang="zh-CN" altLang="en-US" sz="1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75856" y="1268760"/>
            <a:ext cx="976935" cy="14401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Servlet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00698" y="2996952"/>
            <a:ext cx="19494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Controller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获取请求信息：获取请求参数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验证请求参数的合法性：验证失败，需要返回页面，并给出提示信息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把请求参数封装为一个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JavaBean</a:t>
            </a: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的方法获取返回的结果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把返回的结果放入到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响应页面：转发、重定向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endParaRPr lang="zh-CN" altLang="en-US" sz="1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80112" y="1268760"/>
            <a:ext cx="976935" cy="14401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DAO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14807" y="2996952"/>
            <a:ext cx="134223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Model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</a:t>
            </a: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获取数据库连接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执行 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CRUD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操作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返回结果</a:t>
            </a:r>
            <a:endParaRPr lang="zh-CN" altLang="en-US" sz="1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圆柱形 9"/>
          <p:cNvSpPr/>
          <p:nvPr/>
        </p:nvSpPr>
        <p:spPr>
          <a:xfrm>
            <a:off x="7673607" y="1340768"/>
            <a:ext cx="864096" cy="1008112"/>
          </a:xfrm>
          <a:prstGeom prst="ca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MySQL</a:t>
            </a:r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1902440" y="1628800"/>
            <a:ext cx="137299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4250178" y="1628800"/>
            <a:ext cx="132993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6557047" y="1628800"/>
            <a:ext cx="111129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endCxn id="8" idx="3"/>
          </p:cNvCxnSpPr>
          <p:nvPr/>
        </p:nvCxnSpPr>
        <p:spPr>
          <a:xfrm flipH="1">
            <a:off x="6557047" y="1988840"/>
            <a:ext cx="1116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8" idx="1"/>
            <a:endCxn id="6" idx="3"/>
          </p:cNvCxnSpPr>
          <p:nvPr/>
        </p:nvCxnSpPr>
        <p:spPr>
          <a:xfrm flipH="1">
            <a:off x="4252791" y="1988840"/>
            <a:ext cx="132732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6" idx="1"/>
            <a:endCxn id="4" idx="3"/>
          </p:cNvCxnSpPr>
          <p:nvPr/>
        </p:nvCxnSpPr>
        <p:spPr>
          <a:xfrm flipH="1">
            <a:off x="1902440" y="1988840"/>
            <a:ext cx="137341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14807" y="4869160"/>
            <a:ext cx="3322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注意：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不能跨层访问</a:t>
            </a:r>
            <a:endParaRPr lang="en-US" altLang="zh-CN" sz="1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只能自上向下依赖，而不能自下向上依赖</a:t>
            </a:r>
            <a:endParaRPr lang="zh-CN" altLang="en-US" sz="1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95464" y="2981763"/>
            <a:ext cx="13422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Model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MySQL </a:t>
            </a:r>
            <a:r>
              <a:rPr lang="zh-CN" altLang="en-US" sz="1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用于存储数据</a:t>
            </a:r>
            <a:endParaRPr lang="zh-CN" altLang="en-US" sz="1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573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95536" y="869081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/>
              <a:t>建数据表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624136" y="5745881"/>
            <a:ext cx="7848600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dirty="0">
                <a:solidFill>
                  <a:srgbClr val="FF3300"/>
                </a:solidFill>
              </a:rPr>
              <a:t>为 </a:t>
            </a:r>
            <a:r>
              <a:rPr lang="en-US" altLang="zh-CN" b="1" dirty="0">
                <a:solidFill>
                  <a:srgbClr val="0070C0"/>
                </a:solidFill>
              </a:rPr>
              <a:t>name</a:t>
            </a:r>
            <a:r>
              <a:rPr lang="en-US" altLang="zh-CN" dirty="0">
                <a:solidFill>
                  <a:srgbClr val="FF3300"/>
                </a:solidFill>
              </a:rPr>
              <a:t> </a:t>
            </a:r>
            <a:r>
              <a:rPr lang="zh-CN" altLang="en-US" dirty="0">
                <a:solidFill>
                  <a:srgbClr val="FF3300"/>
                </a:solidFill>
              </a:rPr>
              <a:t>字段添加</a:t>
            </a:r>
            <a:r>
              <a:rPr lang="zh-CN" altLang="en-US" b="1" dirty="0">
                <a:solidFill>
                  <a:srgbClr val="FF3300"/>
                </a:solidFill>
              </a:rPr>
              <a:t>唯一约束</a:t>
            </a:r>
            <a:r>
              <a:rPr lang="zh-CN" altLang="en-US" dirty="0">
                <a:solidFill>
                  <a:srgbClr val="FF3300"/>
                </a:solidFill>
              </a:rPr>
              <a:t>：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>
                <a:solidFill>
                  <a:srgbClr val="FF3300"/>
                </a:solidFill>
              </a:rPr>
              <a:t>alter table customers add constraint </a:t>
            </a:r>
            <a:r>
              <a:rPr lang="en-US" altLang="zh-CN" dirty="0" err="1">
                <a:solidFill>
                  <a:srgbClr val="FF3300"/>
                </a:solidFill>
              </a:rPr>
              <a:t>name_uk</a:t>
            </a:r>
            <a:r>
              <a:rPr lang="en-US" altLang="zh-CN" dirty="0">
                <a:solidFill>
                  <a:srgbClr val="FF3300"/>
                </a:solidFill>
              </a:rPr>
              <a:t> unique(name);</a:t>
            </a:r>
          </a:p>
        </p:txBody>
      </p:sp>
      <p:pic>
        <p:nvPicPr>
          <p:cNvPr id="10" name="Picture 8" descr="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36" y="1402481"/>
            <a:ext cx="6705600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755576" y="3078881"/>
            <a:ext cx="7543800" cy="243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dirty="0"/>
              <a:t>Create table customers(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/>
              <a:t>	id </a:t>
            </a:r>
            <a:r>
              <a:rPr lang="en-US" altLang="zh-CN" dirty="0" err="1"/>
              <a:t>int</a:t>
            </a:r>
            <a:r>
              <a:rPr lang="en-US" altLang="zh-CN" dirty="0"/>
              <a:t> primary key </a:t>
            </a:r>
            <a:r>
              <a:rPr lang="en-US" altLang="zh-CN" dirty="0" err="1"/>
              <a:t>auto_increment</a:t>
            </a:r>
            <a:r>
              <a:rPr lang="en-US" altLang="zh-CN" dirty="0"/>
              <a:t>,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/>
              <a:t>	name </a:t>
            </a:r>
            <a:r>
              <a:rPr lang="en-US" altLang="zh-CN" dirty="0" err="1"/>
              <a:t>varchar</a:t>
            </a:r>
            <a:r>
              <a:rPr lang="en-US" altLang="zh-CN" dirty="0"/>
              <a:t>(30) not null unique,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/>
              <a:t>	address </a:t>
            </a:r>
            <a:r>
              <a:rPr lang="en-US" altLang="zh-CN" dirty="0" err="1"/>
              <a:t>varchar</a:t>
            </a:r>
            <a:r>
              <a:rPr lang="en-US" altLang="zh-CN" dirty="0"/>
              <a:t>(30),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/>
              <a:t>	phone </a:t>
            </a:r>
            <a:r>
              <a:rPr lang="en-US" altLang="zh-CN" dirty="0" err="1"/>
              <a:t>varchar</a:t>
            </a:r>
            <a:r>
              <a:rPr lang="en-US" altLang="zh-CN" dirty="0"/>
              <a:t>(30)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CN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13045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052736"/>
            <a:ext cx="8352928" cy="452596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加入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C3P0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数据源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C3p0</a:t>
            </a: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数据库驱动的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jar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包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编写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、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JdbcUtils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工具类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和 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接口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1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参看源代码</a:t>
            </a:r>
            <a:endParaRPr lang="en-US" altLang="zh-CN" sz="1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提供 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接口的实现类：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CustomerDAOJDBCImpl</a:t>
            </a:r>
            <a:endParaRPr lang="zh-CN" altLang="en-US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205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</p:spPr>
        <p:txBody>
          <a:bodyPr/>
          <a:lstStyle/>
          <a:p>
            <a:fld id="{D30C8548-66AE-4681-9DF1-5D4DE07C576E}" type="slidenum">
              <a:rPr lang="zh-CN" altLang="en-US"/>
              <a:pPr/>
              <a:t>2</a:t>
            </a:fld>
            <a:endParaRPr lang="en-US" altLang="zh-CN"/>
          </a:p>
        </p:txBody>
      </p:sp>
      <p:sp>
        <p:nvSpPr>
          <p:cNvPr id="142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843126" y="692696"/>
            <a:ext cx="8229600" cy="857256"/>
          </a:xfrm>
        </p:spPr>
        <p:txBody>
          <a:bodyPr/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组件开发</a:t>
            </a:r>
          </a:p>
        </p:txBody>
      </p:sp>
      <p:sp>
        <p:nvSpPr>
          <p:cNvPr id="142339" name="Rectangle 3"/>
          <p:cNvSpPr>
            <a:spLocks noChangeArrowheads="1"/>
          </p:cNvSpPr>
          <p:nvPr/>
        </p:nvSpPr>
        <p:spPr bwMode="auto">
          <a:xfrm>
            <a:off x="684213" y="1403277"/>
            <a:ext cx="1173143" cy="57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zh-CN" altLang="en-US" sz="2800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积木 </a:t>
            </a:r>
            <a:endParaRPr lang="zh-CN" altLang="en-US" sz="2800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42340" name="Picture 4" descr="图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650" y="2627239"/>
            <a:ext cx="1501775" cy="158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2341" name="Line 5"/>
          <p:cNvSpPr>
            <a:spLocks noChangeShapeType="1"/>
          </p:cNvSpPr>
          <p:nvPr/>
        </p:nvSpPr>
        <p:spPr bwMode="auto">
          <a:xfrm flipV="1">
            <a:off x="2555875" y="3419402"/>
            <a:ext cx="863600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2342" name="Line 6"/>
          <p:cNvSpPr>
            <a:spLocks noChangeShapeType="1"/>
          </p:cNvSpPr>
          <p:nvPr/>
        </p:nvSpPr>
        <p:spPr bwMode="auto">
          <a:xfrm flipV="1">
            <a:off x="5795963" y="3419402"/>
            <a:ext cx="863600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2343" name="Text Box 7"/>
          <p:cNvSpPr txBox="1">
            <a:spLocks noChangeArrowheads="1"/>
          </p:cNvSpPr>
          <p:nvPr/>
        </p:nvSpPr>
        <p:spPr bwMode="auto">
          <a:xfrm>
            <a:off x="1038225" y="4348089"/>
            <a:ext cx="10128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积木块</a:t>
            </a:r>
          </a:p>
        </p:txBody>
      </p:sp>
      <p:sp>
        <p:nvSpPr>
          <p:cNvPr id="142344" name="Text Box 8"/>
          <p:cNvSpPr txBox="1">
            <a:spLocks noChangeArrowheads="1"/>
          </p:cNvSpPr>
          <p:nvPr/>
        </p:nvSpPr>
        <p:spPr bwMode="auto">
          <a:xfrm>
            <a:off x="4362450" y="4348089"/>
            <a:ext cx="857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组装</a:t>
            </a:r>
          </a:p>
        </p:txBody>
      </p:sp>
      <p:sp>
        <p:nvSpPr>
          <p:cNvPr id="142345" name="Text Box 9"/>
          <p:cNvSpPr txBox="1">
            <a:spLocks noChangeArrowheads="1"/>
          </p:cNvSpPr>
          <p:nvPr/>
        </p:nvSpPr>
        <p:spPr bwMode="auto">
          <a:xfrm>
            <a:off x="7308850" y="4348089"/>
            <a:ext cx="9683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成品</a:t>
            </a:r>
          </a:p>
        </p:txBody>
      </p:sp>
      <p:sp>
        <p:nvSpPr>
          <p:cNvPr id="142346" name="Line 10"/>
          <p:cNvSpPr>
            <a:spLocks noChangeShapeType="1"/>
          </p:cNvSpPr>
          <p:nvPr/>
        </p:nvSpPr>
        <p:spPr bwMode="auto">
          <a:xfrm>
            <a:off x="1547813" y="5003727"/>
            <a:ext cx="0" cy="504825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2347" name="Line 11"/>
          <p:cNvSpPr>
            <a:spLocks noChangeShapeType="1"/>
          </p:cNvSpPr>
          <p:nvPr/>
        </p:nvSpPr>
        <p:spPr bwMode="auto">
          <a:xfrm>
            <a:off x="4716463" y="5003727"/>
            <a:ext cx="0" cy="504825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2348" name="Line 12"/>
          <p:cNvSpPr>
            <a:spLocks noChangeShapeType="1"/>
          </p:cNvSpPr>
          <p:nvPr/>
        </p:nvSpPr>
        <p:spPr bwMode="auto">
          <a:xfrm>
            <a:off x="7812088" y="5003727"/>
            <a:ext cx="0" cy="504825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2349" name="Text Box 13"/>
          <p:cNvSpPr txBox="1">
            <a:spLocks noChangeArrowheads="1"/>
          </p:cNvSpPr>
          <p:nvPr/>
        </p:nvSpPr>
        <p:spPr bwMode="auto">
          <a:xfrm>
            <a:off x="749300" y="5600627"/>
            <a:ext cx="159067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en-US" altLang="zh-CN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JavaEE</a:t>
            </a:r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组件</a:t>
            </a:r>
          </a:p>
        </p:txBody>
      </p:sp>
      <p:sp>
        <p:nvSpPr>
          <p:cNvPr id="142350" name="Text Box 14"/>
          <p:cNvSpPr txBox="1">
            <a:spLocks noChangeArrowheads="1"/>
          </p:cNvSpPr>
          <p:nvPr/>
        </p:nvSpPr>
        <p:spPr bwMode="auto">
          <a:xfrm>
            <a:off x="3979863" y="5573639"/>
            <a:ext cx="145573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组件间协作</a:t>
            </a:r>
          </a:p>
        </p:txBody>
      </p:sp>
      <p:sp>
        <p:nvSpPr>
          <p:cNvPr id="142351" name="Text Box 15"/>
          <p:cNvSpPr txBox="1">
            <a:spLocks noChangeArrowheads="1"/>
          </p:cNvSpPr>
          <p:nvPr/>
        </p:nvSpPr>
        <p:spPr bwMode="auto">
          <a:xfrm>
            <a:off x="7118350" y="5573639"/>
            <a:ext cx="13414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应用程序</a:t>
            </a:r>
          </a:p>
        </p:txBody>
      </p:sp>
      <p:pic>
        <p:nvPicPr>
          <p:cNvPr id="142352" name="Picture 16" descr="md_tass03002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697663" y="2050977"/>
            <a:ext cx="2411412" cy="2411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353" name="Picture 17" descr="kh01-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916363" y="2462139"/>
            <a:ext cx="1663700" cy="182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9625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42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2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2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2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46" grpId="0" animBg="1"/>
      <p:bldP spid="142347" grpId="0" animBg="1"/>
      <p:bldP spid="142348" grpId="0" animBg="1"/>
      <p:bldP spid="142349" grpId="0" autoUpdateAnimBg="0"/>
      <p:bldP spid="142350" grpId="0" autoUpdateAnimBg="0"/>
      <p:bldP spid="142351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052737"/>
            <a:ext cx="8229600" cy="720080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多个请求使用同一个 </a:t>
            </a:r>
            <a:r>
              <a:rPr lang="en-US" altLang="zh-CN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endParaRPr lang="zh-CN" altLang="en-US" sz="28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940152" y="2601526"/>
            <a:ext cx="2952328" cy="93610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CustomerServlet</a:t>
            </a:r>
            <a:endParaRPr lang="en-US" altLang="zh-CN" dirty="0" smtClean="0"/>
          </a:p>
          <a:p>
            <a:pPr algn="ctr"/>
            <a:r>
              <a:rPr lang="en-US" altLang="zh-CN" dirty="0" err="1" smtClean="0"/>
              <a:t>url-pattern:</a:t>
            </a:r>
            <a:r>
              <a:rPr lang="en-US" altLang="zh-CN" b="1" dirty="0" err="1" smtClean="0">
                <a:solidFill>
                  <a:srgbClr val="FF0000"/>
                </a:solidFill>
              </a:rPr>
              <a:t>customerServlet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2232194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添加：</a:t>
            </a:r>
            <a:r>
              <a:rPr lang="en-US" altLang="zh-CN" b="1" dirty="0" err="1" smtClean="0">
                <a:solidFill>
                  <a:srgbClr val="FF0000"/>
                </a:solidFill>
              </a:rPr>
              <a:t>customerServlet?method</a:t>
            </a:r>
            <a:r>
              <a:rPr lang="en-US" altLang="zh-CN" b="1" dirty="0" smtClean="0">
                <a:solidFill>
                  <a:srgbClr val="FF0000"/>
                </a:solidFill>
              </a:rPr>
              <a:t>=add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1520" y="3059668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查询</a:t>
            </a:r>
            <a:r>
              <a:rPr lang="zh-CN" altLang="en-US" dirty="0" smtClean="0"/>
              <a:t>：</a:t>
            </a:r>
            <a:r>
              <a:rPr lang="en-US" altLang="zh-CN" b="1" dirty="0" err="1" smtClean="0">
                <a:solidFill>
                  <a:srgbClr val="FF0000"/>
                </a:solidFill>
              </a:rPr>
              <a:t>customerServlet?method</a:t>
            </a:r>
            <a:r>
              <a:rPr lang="en-US" altLang="zh-CN" b="1" dirty="0" smtClean="0">
                <a:solidFill>
                  <a:srgbClr val="FF0000"/>
                </a:solidFill>
              </a:rPr>
              <a:t>=query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1520" y="3923764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删除</a:t>
            </a:r>
            <a:r>
              <a:rPr lang="zh-CN" altLang="en-US" dirty="0" smtClean="0"/>
              <a:t>：</a:t>
            </a:r>
            <a:r>
              <a:rPr lang="en-US" altLang="zh-CN" b="1" dirty="0" err="1" smtClean="0">
                <a:solidFill>
                  <a:srgbClr val="FF0000"/>
                </a:solidFill>
              </a:rPr>
              <a:t>customerServlet?method</a:t>
            </a:r>
            <a:r>
              <a:rPr lang="en-US" altLang="zh-CN" b="1" dirty="0" smtClean="0">
                <a:solidFill>
                  <a:srgbClr val="FF0000"/>
                </a:solidFill>
              </a:rPr>
              <a:t>=delete</a:t>
            </a:r>
            <a:endParaRPr lang="zh-CN" altLang="en-US" dirty="0"/>
          </a:p>
        </p:txBody>
      </p:sp>
      <p:cxnSp>
        <p:nvCxnSpPr>
          <p:cNvPr id="9" name="直接箭头连接符 8"/>
          <p:cNvCxnSpPr>
            <a:stCxn id="5" idx="3"/>
            <a:endCxn id="4" idx="1"/>
          </p:cNvCxnSpPr>
          <p:nvPr/>
        </p:nvCxnSpPr>
        <p:spPr>
          <a:xfrm>
            <a:off x="4283968" y="2416860"/>
            <a:ext cx="1656184" cy="65271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3"/>
            <a:endCxn id="4" idx="1"/>
          </p:cNvCxnSpPr>
          <p:nvPr/>
        </p:nvCxnSpPr>
        <p:spPr>
          <a:xfrm flipV="1">
            <a:off x="4283968" y="3069578"/>
            <a:ext cx="1656184" cy="1747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7" idx="3"/>
            <a:endCxn id="4" idx="1"/>
          </p:cNvCxnSpPr>
          <p:nvPr/>
        </p:nvCxnSpPr>
        <p:spPr>
          <a:xfrm flipV="1">
            <a:off x="4499992" y="3069578"/>
            <a:ext cx="1440160" cy="10388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40152" y="3923764"/>
            <a:ext cx="2952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1600" dirty="0" smtClean="0"/>
              <a:t>获取 </a:t>
            </a:r>
            <a:r>
              <a:rPr lang="en-US" altLang="zh-CN" sz="1600" dirty="0" smtClean="0"/>
              <a:t>method </a:t>
            </a:r>
            <a:r>
              <a:rPr lang="zh-CN" altLang="en-US" sz="1600" dirty="0" smtClean="0"/>
              <a:t>请求参数的值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 smtClean="0"/>
              <a:t>根据 </a:t>
            </a:r>
            <a:r>
              <a:rPr lang="en-US" altLang="zh-CN" sz="1600" dirty="0" smtClean="0"/>
              <a:t>method </a:t>
            </a:r>
            <a:r>
              <a:rPr lang="zh-CN" altLang="en-US" sz="1600" dirty="0" smtClean="0"/>
              <a:t>的值调用对应的方法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395536" y="4754761"/>
            <a:ext cx="42484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当添加一个请求时，需要在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中修改两处代码：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switch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、添加方法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url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中使用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method=xxx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暴漏了要调用的方法，不私密，有安全隐患</a:t>
            </a:r>
            <a:endParaRPr lang="zh-CN" altLang="en-US" sz="16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60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052737"/>
            <a:ext cx="8229600" cy="720080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多个请求使用同一个 </a:t>
            </a:r>
            <a:r>
              <a:rPr lang="en-US" altLang="zh-CN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endParaRPr lang="zh-CN" altLang="en-US" sz="28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940152" y="2601526"/>
            <a:ext cx="2952328" cy="93610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CustomerServlet</a:t>
            </a:r>
            <a:endParaRPr lang="en-US" altLang="zh-CN" dirty="0" smtClean="0"/>
          </a:p>
          <a:p>
            <a:pPr algn="ctr"/>
            <a:r>
              <a:rPr lang="en-US" altLang="zh-CN" dirty="0" err="1" smtClean="0"/>
              <a:t>url</a:t>
            </a:r>
            <a:r>
              <a:rPr lang="en-US" altLang="zh-CN" dirty="0" smtClean="0"/>
              <a:t>-pattern:</a:t>
            </a:r>
            <a:r>
              <a:rPr lang="en-US" altLang="zh-CN" b="1" dirty="0" smtClean="0">
                <a:solidFill>
                  <a:srgbClr val="FF0000"/>
                </a:solidFill>
              </a:rPr>
              <a:t>*.do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2255478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添加：</a:t>
            </a:r>
            <a:r>
              <a:rPr lang="en-US" altLang="zh-CN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addCustomer.do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3059668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查询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query.do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20" y="3923764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删除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deleteCustomer.do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cxnSp>
        <p:nvCxnSpPr>
          <p:cNvPr id="9" name="直接箭头连接符 8"/>
          <p:cNvCxnSpPr>
            <a:stCxn id="5" idx="3"/>
            <a:endCxn id="4" idx="1"/>
          </p:cNvCxnSpPr>
          <p:nvPr/>
        </p:nvCxnSpPr>
        <p:spPr>
          <a:xfrm>
            <a:off x="2915816" y="2440144"/>
            <a:ext cx="3024336" cy="629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3"/>
            <a:endCxn id="4" idx="1"/>
          </p:cNvCxnSpPr>
          <p:nvPr/>
        </p:nvCxnSpPr>
        <p:spPr>
          <a:xfrm flipV="1">
            <a:off x="2915816" y="3069578"/>
            <a:ext cx="3024336" cy="1747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7" idx="3"/>
            <a:endCxn id="4" idx="1"/>
          </p:cNvCxnSpPr>
          <p:nvPr/>
        </p:nvCxnSpPr>
        <p:spPr>
          <a:xfrm flipV="1">
            <a:off x="3275856" y="3069578"/>
            <a:ext cx="2664296" cy="10388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76056" y="3923764"/>
            <a:ext cx="38164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1600" dirty="0" smtClean="0"/>
              <a:t>获取 </a:t>
            </a:r>
            <a:r>
              <a:rPr lang="en-US" altLang="zh-CN" sz="1600" dirty="0" err="1" smtClean="0"/>
              <a:t>servletPath</a:t>
            </a:r>
            <a:r>
              <a:rPr lang="en-US" altLang="zh-CN" sz="1600" dirty="0" smtClean="0"/>
              <a:t>: /</a:t>
            </a:r>
            <a:r>
              <a:rPr lang="en-US" altLang="zh-CN" sz="1600" dirty="0" err="1" smtClean="0"/>
              <a:t>addCustomer</a:t>
            </a:r>
            <a:r>
              <a:rPr lang="en-US" altLang="zh-CN" sz="1600" dirty="0" smtClean="0"/>
              <a:t> .do</a:t>
            </a:r>
            <a:r>
              <a:rPr lang="zh-CN" altLang="en-US" sz="1600" dirty="0" smtClean="0"/>
              <a:t>或 </a:t>
            </a:r>
            <a:r>
              <a:rPr lang="en-US" altLang="zh-CN" sz="1600" dirty="0" smtClean="0"/>
              <a:t>/query.do </a:t>
            </a:r>
            <a:r>
              <a:rPr lang="zh-CN" altLang="en-US" sz="1600" dirty="0" smtClean="0"/>
              <a:t>等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 smtClean="0"/>
              <a:t>去除 </a:t>
            </a:r>
            <a:r>
              <a:rPr lang="en-US" altLang="zh-CN" sz="1600" dirty="0" smtClean="0"/>
              <a:t>/ </a:t>
            </a:r>
            <a:r>
              <a:rPr lang="zh-CN" altLang="en-US" sz="1600" dirty="0" smtClean="0"/>
              <a:t>和 </a:t>
            </a:r>
            <a:r>
              <a:rPr lang="en-US" altLang="zh-CN" sz="1600" dirty="0" smtClean="0"/>
              <a:t>.do </a:t>
            </a:r>
            <a:r>
              <a:rPr lang="zh-CN" altLang="en-US" sz="1600" dirty="0" smtClean="0"/>
              <a:t>得到要调用的方法名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 smtClean="0"/>
              <a:t>利用反射调用 </a:t>
            </a:r>
            <a:r>
              <a:rPr lang="en-US" altLang="zh-CN" sz="1600" dirty="0" err="1" smtClean="0"/>
              <a:t>servletPath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对应的方法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 smtClean="0"/>
              <a:t>创建对应的方法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09078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23528" y="1052736"/>
            <a:ext cx="3414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http://localhost:8989/mvc/</a:t>
            </a:r>
            <a:r>
              <a:rPr lang="en-US" altLang="zh-CN" b="1" dirty="0">
                <a:solidFill>
                  <a:srgbClr val="FF0000"/>
                </a:solidFill>
              </a:rPr>
              <a:t>edit</a:t>
            </a:r>
            <a:r>
              <a:rPr lang="en-US" altLang="zh-CN" dirty="0"/>
              <a:t>.do</a:t>
            </a:r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21" y="2060848"/>
            <a:ext cx="535305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直接箭头连接符 5"/>
          <p:cNvCxnSpPr>
            <a:stCxn id="4" idx="2"/>
          </p:cNvCxnSpPr>
          <p:nvPr/>
        </p:nvCxnSpPr>
        <p:spPr>
          <a:xfrm>
            <a:off x="2030951" y="1422068"/>
            <a:ext cx="0" cy="638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24" y="4050178"/>
            <a:ext cx="7299145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1" name="直接箭头连接符 10"/>
          <p:cNvCxnSpPr/>
          <p:nvPr/>
        </p:nvCxnSpPr>
        <p:spPr>
          <a:xfrm>
            <a:off x="2030951" y="3051448"/>
            <a:ext cx="0" cy="8816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499992" y="400506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/edit.do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70934" y="4797152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edit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052736"/>
            <a:ext cx="4844512" cy="676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668344" y="537321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</a:t>
            </a:r>
            <a:r>
              <a:rPr lang="en-US" altLang="zh-CN" b="1" dirty="0" smtClean="0">
                <a:solidFill>
                  <a:srgbClr val="FF0000"/>
                </a:solidFill>
              </a:rPr>
              <a:t>dit </a:t>
            </a:r>
            <a:r>
              <a:rPr lang="zh-CN" altLang="en-US" b="1" dirty="0" smtClean="0">
                <a:solidFill>
                  <a:srgbClr val="FF0000"/>
                </a:solidFill>
              </a:rPr>
              <a:t>方法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13" name="肘形连接符 12"/>
          <p:cNvCxnSpPr/>
          <p:nvPr/>
        </p:nvCxnSpPr>
        <p:spPr>
          <a:xfrm rot="5400000" flipH="1" flipV="1">
            <a:off x="2462151" y="2759311"/>
            <a:ext cx="4363714" cy="2304256"/>
          </a:xfrm>
          <a:prstGeom prst="bentConnector3">
            <a:avLst>
              <a:gd name="adj1" fmla="val -269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565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1052736"/>
            <a:ext cx="8712968" cy="4958011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查询操作：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</a:p>
          <a:p>
            <a:pPr lvl="1"/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//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1.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 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 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getAll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()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得到 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的集合</a:t>
            </a:r>
          </a:p>
          <a:p>
            <a:pPr lvl="1"/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List&lt;Customer&gt; customers = 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customerDAO.getAll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();</a:t>
            </a:r>
            <a:endParaRPr lang="zh-CN" altLang="en-US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//2.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把 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的集合放入 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</a:t>
            </a:r>
          </a:p>
          <a:p>
            <a:pPr lvl="1"/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request.setAttribute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("customers", customers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);</a:t>
            </a:r>
            <a:endParaRPr lang="zh-CN" altLang="en-US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//3. 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转发页面到 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index.jsp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不能使用重定向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</a:p>
          <a:p>
            <a:pPr lvl="1"/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request.getRequestDispatcher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("/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index.jsp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").forward(request, response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);</a:t>
            </a:r>
          </a:p>
          <a:p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  <a:endParaRPr lang="en-US" altLang="zh-CN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customers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属性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遍历显示</a:t>
            </a:r>
            <a:endParaRPr lang="zh-CN" altLang="en-US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5175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544616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模糊查询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根据传入的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name, address, phone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进行模糊查询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例子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: name: a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、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address: b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、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phone: 3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则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SQL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语句的样子为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: SELECT id, name, address, phone FROM customers WHERE name LIKE ‘%a%’ AND address LIKE ‘%b%’ AND phone LIKE ‘%3%’</a:t>
            </a: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需要在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CustomerDAO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接口中定义一个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getForListWithCriteriaCustomer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CriteriaCustomer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cc)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。 其中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CriteriaCustomer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用于封装查询条件：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name, address, phone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。因为查询条件很多时候和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domain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类并不相同，所以要做成一个单独的类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拼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SQL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SQL: "SELECT id, name, address, phone FROM customers WHERE " +</a:t>
            </a:r>
          </a:p>
          <a:p>
            <a:pPr marL="914400" lvl="2" indent="0">
              <a:buNone/>
            </a:pP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"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name LIKE ? AND address LIKE ?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ANDphone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LIKE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?";</a:t>
            </a:r>
          </a:p>
          <a:p>
            <a:pPr lvl="2"/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为了正确的填充占位符时，重写了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CriteriaCustomer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getter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修改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：获取请求参数；把请求参数封装为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457200" lvl="1" indent="0">
              <a:buNone/>
            </a:pP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CriteriaCustomer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对象，再调用 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getForListWithCriteriaCustomer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en-US" altLang="zh-CN" sz="2000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CriteriaCustomer</a:t>
            </a:r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cc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</a:t>
            </a:r>
            <a:endParaRPr lang="zh-CN" altLang="en-US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013176"/>
            <a:ext cx="2884411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4632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删除操作</a:t>
            </a:r>
            <a:endParaRPr lang="en-US" altLang="zh-CN" sz="2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超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链接：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delete.do?id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=&lt;%=</a:t>
            </a:r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customer.getId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()%&gt;</a:t>
            </a:r>
          </a:p>
          <a:p>
            <a:pPr lvl="1"/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 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delete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id</a:t>
            </a:r>
          </a:p>
          <a:p>
            <a:pPr lvl="2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DAO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执行删除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重定向到 </a:t>
            </a:r>
            <a:r>
              <a:rPr lang="en-US" altLang="zh-CN" sz="2000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query.do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（若目标页面不需要读取当前请求的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属性，就可以使用重定向），将显示删除后的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List</a:t>
            </a:r>
          </a:p>
          <a:p>
            <a:pPr lvl="1"/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上的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jQuery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提示：</a:t>
            </a:r>
            <a:endParaRPr lang="en-US" altLang="zh-CN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确定要删除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xx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的信息吗？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5229200"/>
            <a:ext cx="4758854" cy="124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4663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052736"/>
            <a:ext cx="8424936" cy="452596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添加的流程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000" dirty="0"/>
              <a:t>Add New </a:t>
            </a:r>
            <a:r>
              <a:rPr lang="en-US" altLang="zh-CN" sz="2000" dirty="0" smtClean="0"/>
              <a:t>Customer </a:t>
            </a:r>
            <a:r>
              <a:rPr lang="zh-CN" altLang="en-US" sz="2000" dirty="0" smtClean="0"/>
              <a:t>超链接连接到 </a:t>
            </a:r>
            <a:r>
              <a:rPr lang="en-US" altLang="zh-CN" sz="2000" dirty="0" err="1" smtClean="0"/>
              <a:t>newcustomer.jsp</a:t>
            </a:r>
            <a:endParaRPr lang="en-US" altLang="zh-CN" sz="2000" dirty="0" smtClean="0"/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新建 </a:t>
            </a:r>
            <a:r>
              <a:rPr lang="en-US" altLang="zh-CN" sz="2000" dirty="0" err="1" smtClean="0"/>
              <a:t>newcustomer.jsp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endParaRPr lang="en-US" altLang="zh-CN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endParaRPr lang="en-US" altLang="zh-CN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在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CustomerServlet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addCustomer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方法中：参见注释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endParaRPr lang="en-US" altLang="zh-CN" sz="20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333625"/>
            <a:ext cx="2628900" cy="109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97660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403648" y="1268760"/>
            <a:ext cx="2448272" cy="129614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newcustomer.jsp</a:t>
            </a:r>
            <a:endParaRPr lang="en-US" altLang="zh-CN" dirty="0" smtClean="0"/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request </a:t>
            </a:r>
            <a:r>
              <a:rPr lang="zh-CN" altLang="en-US" sz="1400" b="1" dirty="0">
                <a:solidFill>
                  <a:srgbClr val="FF0000"/>
                </a:solidFill>
              </a:rPr>
              <a:t>获取获取表单参数</a:t>
            </a:r>
          </a:p>
          <a:p>
            <a:pPr algn="ctr"/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539552" y="1916832"/>
            <a:ext cx="86409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67544" y="1484784"/>
            <a:ext cx="936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加载页面</a:t>
            </a:r>
            <a:endParaRPr lang="zh-CN" altLang="en-US" sz="1400" dirty="0"/>
          </a:p>
        </p:txBody>
      </p:sp>
      <p:sp>
        <p:nvSpPr>
          <p:cNvPr id="8" name="圆角矩形 7"/>
          <p:cNvSpPr/>
          <p:nvPr/>
        </p:nvSpPr>
        <p:spPr>
          <a:xfrm>
            <a:off x="5724128" y="1268760"/>
            <a:ext cx="2448272" cy="129614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CustomerServlet</a:t>
            </a:r>
            <a:endParaRPr lang="en-US" altLang="zh-CN" dirty="0" smtClean="0"/>
          </a:p>
          <a:p>
            <a:pPr algn="ctr"/>
            <a:r>
              <a:rPr lang="en-US" altLang="zh-CN" sz="1400" b="1" dirty="0" smtClean="0">
                <a:solidFill>
                  <a:srgbClr val="FF0000"/>
                </a:solidFill>
              </a:rPr>
              <a:t>request 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获取获取表单参数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cxnSp>
        <p:nvCxnSpPr>
          <p:cNvPr id="9" name="直接箭头连接符 8"/>
          <p:cNvCxnSpPr>
            <a:stCxn id="4" idx="3"/>
            <a:endCxn id="8" idx="1"/>
          </p:cNvCxnSpPr>
          <p:nvPr/>
        </p:nvCxnSpPr>
        <p:spPr>
          <a:xfrm>
            <a:off x="3851920" y="1916832"/>
            <a:ext cx="187220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45596" y="1551783"/>
            <a:ext cx="936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提交表单</a:t>
            </a:r>
            <a:endParaRPr lang="zh-CN" altLang="en-US" sz="1400" dirty="0"/>
          </a:p>
        </p:txBody>
      </p:sp>
      <p:cxnSp>
        <p:nvCxnSpPr>
          <p:cNvPr id="15" name="直接连接符 14"/>
          <p:cNvCxnSpPr>
            <a:stCxn id="8" idx="2"/>
          </p:cNvCxnSpPr>
          <p:nvPr/>
        </p:nvCxnSpPr>
        <p:spPr>
          <a:xfrm>
            <a:off x="6948264" y="2564904"/>
            <a:ext cx="0" cy="9361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3131840" y="3501008"/>
            <a:ext cx="3816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3131840" y="2564904"/>
            <a:ext cx="0" cy="9361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945596" y="3032956"/>
            <a:ext cx="177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请求转发 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request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5196" y="3861048"/>
            <a:ext cx="86409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上图一共有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2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个请求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加载页面的请求：发出请求到页面加载完成，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</a:t>
            </a:r>
            <a:r>
              <a:rPr lang="zh-CN" altLang="en-US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结束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点击提交按钮，到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Serlvet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，发出了一个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，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Serlvet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转发到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newcustomer.jsp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直到页面加载完成，整个过程一个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</a:t>
            </a:r>
          </a:p>
          <a:p>
            <a:endParaRPr lang="en-US" altLang="zh-CN" sz="16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doPost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en-US" altLang="zh-CN" sz="1600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request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, response) ---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Wingdings" pitchFamily="2" charset="2"/>
              </a:rPr>
              <a:t>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Wingdings" pitchFamily="2" charset="2"/>
              </a:rPr>
              <a:t>request.getRequestDispatcher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Wingdings" pitchFamily="2" charset="2"/>
              </a:rPr>
              <a:t>(path).forward(</a:t>
            </a:r>
            <a:r>
              <a:rPr lang="en-US" altLang="zh-CN" sz="1600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Wingdings" pitchFamily="2" charset="2"/>
              </a:rPr>
              <a:t>request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Wingdings" pitchFamily="2" charset="2"/>
              </a:rPr>
              <a:t>, response);</a:t>
            </a:r>
            <a:endParaRPr lang="zh-CN" altLang="en-US" sz="16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568" y="198884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①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49652" y="198033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8541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24744"/>
            <a:ext cx="8229600" cy="5733256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修改：</a:t>
            </a:r>
            <a:endParaRPr lang="en-US" altLang="zh-CN" sz="2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先显示（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SELECT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操作）修改的页面，再进行修改（</a:t>
            </a:r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）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显示修改页面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的超链接：</a:t>
            </a:r>
            <a:r>
              <a:rPr lang="en-US" altLang="zh-CN" sz="2000" dirty="0"/>
              <a:t>&lt;a </a:t>
            </a:r>
            <a:r>
              <a:rPr lang="en-US" altLang="zh-CN" sz="2000" dirty="0" err="1"/>
              <a:t>href</a:t>
            </a:r>
            <a:r>
              <a:rPr lang="en-US" altLang="zh-CN" sz="2000" dirty="0"/>
              <a:t>=</a:t>
            </a:r>
            <a:r>
              <a:rPr lang="en-US" altLang="zh-CN" sz="2000" i="1" dirty="0"/>
              <a:t>"</a:t>
            </a:r>
            <a:r>
              <a:rPr lang="en-US" altLang="zh-CN" sz="2000" i="1" dirty="0" err="1"/>
              <a:t>edit.do?id</a:t>
            </a:r>
            <a:r>
              <a:rPr lang="en-US" altLang="zh-CN" sz="2000" i="1" dirty="0"/>
              <a:t>=&lt;%= </a:t>
            </a:r>
            <a:r>
              <a:rPr lang="en-US" altLang="zh-CN" sz="2000" i="1" dirty="0" err="1"/>
              <a:t>customer.getId</a:t>
            </a:r>
            <a:r>
              <a:rPr lang="en-US" altLang="zh-CN" sz="2000" i="1" dirty="0"/>
              <a:t>() %&gt;"&gt;UPDATE&lt;/a</a:t>
            </a:r>
            <a:r>
              <a:rPr lang="en-US" altLang="zh-CN" sz="2000" i="1" dirty="0" smtClean="0"/>
              <a:t>&gt;</a:t>
            </a:r>
          </a:p>
          <a:p>
            <a:pPr lvl="2"/>
            <a:r>
              <a:rPr lang="en-US" altLang="zh-CN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e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dit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方法： 参考注释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页面：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3"/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获取请求域中的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对象，调用对应的字段的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get 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方法来显示值。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3"/>
            <a:r>
              <a:rPr lang="zh-CN" altLang="en-US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使用隐藏域来保存要修改的 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对象的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id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&lt;input </a:t>
            </a:r>
            <a:r>
              <a:rPr lang="en-US" altLang="zh-CN" sz="1600" b="1" dirty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type="hidden"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name="id" value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=“&lt;%=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customer.getId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() %&gt;"/&gt;</a:t>
            </a:r>
          </a:p>
          <a:p>
            <a:pPr lvl="3"/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使用隐藏域来保存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oldName</a:t>
            </a:r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&lt;input </a:t>
            </a:r>
            <a:r>
              <a:rPr lang="en-US" altLang="zh-CN" sz="1600" b="1" dirty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type="hidden"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name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=“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oldName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" </a:t>
            </a:r>
            <a:r>
              <a:rPr lang="en-US" altLang="zh-CN" sz="16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value=“&lt;%= </a:t>
            </a:r>
            <a:r>
              <a:rPr lang="en-US" altLang="zh-CN" sz="16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customer.getName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() %&gt;"/&gt;</a:t>
            </a:r>
          </a:p>
          <a:p>
            <a:pPr lvl="3"/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关于隐藏域：和其他的表单域一样可以被提交到服务器，只不过在额页面上不显示</a:t>
            </a:r>
            <a:endParaRPr lang="en-US" altLang="zh-CN" sz="16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3"/>
            <a:r>
              <a:rPr lang="zh-CN" altLang="en-US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提交到 </a:t>
            </a:r>
            <a:r>
              <a:rPr lang="en-US" altLang="zh-CN" sz="16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update.do </a:t>
            </a:r>
          </a:p>
        </p:txBody>
      </p:sp>
    </p:spTree>
    <p:extLst>
      <p:ext uri="{BB962C8B-B14F-4D97-AF65-F5344CB8AC3E}">
        <p14:creationId xmlns:p14="http://schemas.microsoft.com/office/powerpoint/2010/main" val="3038850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124744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修改操作</a:t>
            </a:r>
            <a:endParaRPr lang="en-US" altLang="zh-CN" sz="28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 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方法：参见注释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sz="24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Updatecustomer.jsp</a:t>
            </a:r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：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隐藏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域的问题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2"/>
            <a:r>
              <a:rPr lang="zh-CN" altLang="en-US" sz="2000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回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显的问题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pPr lvl="1"/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Newcustomer.jsp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和 </a:t>
            </a:r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updateCustomer.jsp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能汇总到一个页面吗 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23193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92696"/>
            <a:ext cx="8229600" cy="1143000"/>
          </a:xfrm>
        </p:spPr>
        <p:txBody>
          <a:bodyPr/>
          <a:lstStyle/>
          <a:p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JavaEE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开发中常见的组件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060848"/>
            <a:ext cx="742950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060848"/>
            <a:ext cx="733425" cy="126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041798"/>
            <a:ext cx="790575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2041798"/>
            <a:ext cx="790575" cy="120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070373"/>
            <a:ext cx="752475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61048"/>
            <a:ext cx="857250" cy="136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887942"/>
            <a:ext cx="800100" cy="103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05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980729"/>
            <a:ext cx="8229600" cy="1368152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深入理解面向接口编程：在类中调用接口的方法，而不必关心具体的实现。这将有利于代码的解耦。使程序有更好的可移植性和可扩展性</a:t>
            </a:r>
            <a:endParaRPr lang="en-US" altLang="zh-CN" sz="24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zh-CN" altLang="en-US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75856" y="2492896"/>
            <a:ext cx="2808312" cy="7200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CustomerServlet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98848" y="3861048"/>
            <a:ext cx="2808312" cy="7200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CustomerDAO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2"/>
            <a:endCxn id="5" idx="0"/>
          </p:cNvCxnSpPr>
          <p:nvPr/>
        </p:nvCxnSpPr>
        <p:spPr>
          <a:xfrm>
            <a:off x="4680012" y="3212976"/>
            <a:ext cx="22992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547664" y="5517232"/>
            <a:ext cx="2808312" cy="7200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CustomerDAOJDBCImpl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5220072" y="5517232"/>
            <a:ext cx="2808312" cy="7200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CustomerDAOXMLImpl</a:t>
            </a:r>
            <a:endParaRPr lang="zh-CN" altLang="en-US" dirty="0"/>
          </a:p>
        </p:txBody>
      </p:sp>
      <p:sp>
        <p:nvSpPr>
          <p:cNvPr id="11" name="等腰三角形 10"/>
          <p:cNvSpPr/>
          <p:nvPr/>
        </p:nvSpPr>
        <p:spPr>
          <a:xfrm>
            <a:off x="3851920" y="4581128"/>
            <a:ext cx="288032" cy="28803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>
            <a:endCxn id="11" idx="3"/>
          </p:cNvCxnSpPr>
          <p:nvPr/>
        </p:nvCxnSpPr>
        <p:spPr>
          <a:xfrm flipV="1">
            <a:off x="3995936" y="4869160"/>
            <a:ext cx="0" cy="6480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等腰三角形 13"/>
          <p:cNvSpPr/>
          <p:nvPr/>
        </p:nvSpPr>
        <p:spPr>
          <a:xfrm>
            <a:off x="5436096" y="4581128"/>
            <a:ext cx="288032" cy="28803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>
            <a:endCxn id="14" idx="3"/>
          </p:cNvCxnSpPr>
          <p:nvPr/>
        </p:nvCxnSpPr>
        <p:spPr>
          <a:xfrm flipV="1">
            <a:off x="5580112" y="4869160"/>
            <a:ext cx="0" cy="64807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7828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052736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动态修改 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的存储方式：通过修改类路径下的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switch.properties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文件的方式来实现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1. </a:t>
            </a:r>
            <a:r>
              <a:rPr lang="en-US" altLang="zh-CN" sz="2000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CustomerServlet</a:t>
            </a:r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中不能在通过 </a:t>
            </a:r>
            <a:r>
              <a:rPr lang="en-US" altLang="zh-CN" sz="2000" b="1" dirty="0"/>
              <a:t>private </a:t>
            </a:r>
            <a:r>
              <a:rPr lang="en-US" altLang="zh-CN" sz="2000" b="1" dirty="0" err="1"/>
              <a:t>CustomerDAO</a:t>
            </a:r>
            <a:r>
              <a:rPr lang="en-US" altLang="zh-CN" sz="2000" b="1" dirty="0"/>
              <a:t> </a:t>
            </a:r>
            <a:r>
              <a:rPr lang="en-US" altLang="zh-CN" sz="2000" b="1" dirty="0" err="1"/>
              <a:t>customerDAO</a:t>
            </a:r>
            <a:r>
              <a:rPr lang="en-US" altLang="zh-CN" sz="2000" b="1" dirty="0"/>
              <a:t> = new </a:t>
            </a:r>
            <a:r>
              <a:rPr lang="en-US" altLang="zh-CN" sz="2000" b="1" dirty="0" err="1"/>
              <a:t>CustomerDAOXMLImpl</a:t>
            </a:r>
            <a:r>
              <a:rPr lang="en-US" altLang="zh-CN" sz="2000" b="1" dirty="0" smtClean="0"/>
              <a:t>();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的方式来写死实现类</a:t>
            </a:r>
            <a:endParaRPr lang="en-US" altLang="zh-CN" sz="2000" dirty="0" smtClean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2. </a:t>
            </a:r>
            <a:r>
              <a:rPr lang="zh-CN" altLang="en-US" sz="20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需要通过一个类的一个方法来获取具体的实现类的对象</a:t>
            </a:r>
            <a:endParaRPr lang="zh-CN" altLang="en-US" sz="2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844824"/>
            <a:ext cx="1200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41898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6632"/>
            <a:ext cx="6484785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504" y="1196752"/>
            <a:ext cx="74168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当前 </a:t>
            </a:r>
            <a:r>
              <a:rPr lang="en-US" altLang="zh-CN" sz="1600" dirty="0" smtClean="0"/>
              <a:t>WEB </a:t>
            </a:r>
            <a:r>
              <a:rPr lang="zh-CN" altLang="en-US" sz="1600" dirty="0" smtClean="0"/>
              <a:t>应用才启动的时候，</a:t>
            </a:r>
            <a:r>
              <a:rPr lang="en-US" altLang="zh-CN" sz="1600" dirty="0" err="1" smtClean="0"/>
              <a:t>InitServlet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被创建，并由 </a:t>
            </a:r>
            <a:r>
              <a:rPr lang="en-US" altLang="zh-CN" sz="1600" dirty="0" smtClean="0"/>
              <a:t>Servlet </a:t>
            </a:r>
            <a:r>
              <a:rPr lang="zh-CN" altLang="en-US" sz="1600" dirty="0" smtClean="0"/>
              <a:t>容器调用其 </a:t>
            </a:r>
            <a:r>
              <a:rPr lang="en-US" altLang="zh-CN" sz="1600" dirty="0" err="1" smtClean="0"/>
              <a:t>init</a:t>
            </a:r>
            <a:r>
              <a:rPr lang="en-US" altLang="zh-CN" sz="1600" dirty="0" smtClean="0"/>
              <a:t>() </a:t>
            </a:r>
            <a:r>
              <a:rPr lang="zh-CN" altLang="en-US" sz="1600" dirty="0" smtClean="0"/>
              <a:t>方法：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 smtClean="0"/>
              <a:t>读取</a:t>
            </a:r>
            <a:r>
              <a:rPr lang="zh-CN" altLang="en-US" sz="1600" dirty="0"/>
              <a:t>类路径下的 </a:t>
            </a:r>
            <a:r>
              <a:rPr lang="en-US" altLang="zh-CN" sz="1600" dirty="0" err="1"/>
              <a:t>switch.properties</a:t>
            </a:r>
            <a:r>
              <a:rPr lang="en-US" altLang="zh-CN" sz="1600" dirty="0"/>
              <a:t> </a:t>
            </a:r>
            <a:r>
              <a:rPr lang="zh-CN" altLang="en-US" sz="1600" dirty="0" smtClean="0"/>
              <a:t>文件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/>
              <a:t>获取 </a:t>
            </a:r>
            <a:r>
              <a:rPr lang="en-US" altLang="zh-CN" sz="1600" dirty="0" err="1"/>
              <a:t>switch.properties</a:t>
            </a:r>
            <a:r>
              <a:rPr lang="en-US" altLang="zh-CN" sz="1600" dirty="0"/>
              <a:t> </a:t>
            </a:r>
            <a:r>
              <a:rPr lang="zh-CN" altLang="en-US" sz="1600" dirty="0"/>
              <a:t>的 </a:t>
            </a:r>
            <a:r>
              <a:rPr lang="en-US" altLang="zh-CN" sz="1600" dirty="0"/>
              <a:t>type </a:t>
            </a:r>
            <a:r>
              <a:rPr lang="zh-CN" altLang="en-US" sz="1600" dirty="0"/>
              <a:t>属性</a:t>
            </a:r>
            <a:r>
              <a:rPr lang="zh-CN" altLang="en-US" sz="1600" dirty="0" smtClean="0"/>
              <a:t>值</a:t>
            </a:r>
            <a:endParaRPr lang="en-US" altLang="zh-CN" sz="1600" dirty="0" smtClean="0"/>
          </a:p>
          <a:p>
            <a:pPr marL="342900" indent="-342900">
              <a:buAutoNum type="arabicPeriod"/>
            </a:pPr>
            <a:r>
              <a:rPr lang="zh-CN" altLang="en-US" sz="1600" dirty="0"/>
              <a:t>赋给了 </a:t>
            </a:r>
            <a:r>
              <a:rPr lang="en-US" altLang="zh-CN" sz="1600" dirty="0" err="1"/>
              <a:t>CustomerDAOFactory</a:t>
            </a:r>
            <a:r>
              <a:rPr lang="en-US" altLang="zh-CN" sz="1600" dirty="0"/>
              <a:t> </a:t>
            </a:r>
            <a:r>
              <a:rPr lang="zh-CN" altLang="en-US" sz="1600" dirty="0"/>
              <a:t>的 </a:t>
            </a:r>
            <a:r>
              <a:rPr lang="en-US" altLang="zh-CN" sz="1600" dirty="0"/>
              <a:t>type </a:t>
            </a:r>
            <a:r>
              <a:rPr lang="zh-CN" altLang="en-US" sz="1600" dirty="0"/>
              <a:t>属性值</a:t>
            </a: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66" y="2924944"/>
            <a:ext cx="5921660" cy="1015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9700" y="4149080"/>
            <a:ext cx="7416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创建 </a:t>
            </a:r>
            <a:r>
              <a:rPr lang="en-US" altLang="zh-CN" sz="1600" dirty="0" err="1" smtClean="0"/>
              <a:t>CustomerServlet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时，为 </a:t>
            </a:r>
            <a:r>
              <a:rPr lang="en-US" altLang="zh-CN" sz="1600" dirty="0" err="1" smtClean="0"/>
              <a:t>customerDAO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属性赋值是通过 </a:t>
            </a:r>
            <a:r>
              <a:rPr lang="en-US" altLang="zh-CN" sz="1600" dirty="0" err="1" smtClean="0"/>
              <a:t>CustomerDAOFactory</a:t>
            </a:r>
            <a:r>
              <a:rPr lang="en-US" altLang="zh-CN" sz="1600" dirty="0" smtClean="0"/>
              <a:t>  </a:t>
            </a:r>
            <a:r>
              <a:rPr lang="zh-CN" altLang="en-US" sz="1600" dirty="0" smtClean="0"/>
              <a:t>的 </a:t>
            </a:r>
            <a:r>
              <a:rPr lang="en-US" altLang="zh-CN" sz="1600" dirty="0" err="1" smtClean="0"/>
              <a:t>getCustomerDAO</a:t>
            </a:r>
            <a:r>
              <a:rPr lang="en-US" altLang="zh-CN" sz="1600" dirty="0" smtClean="0"/>
              <a:t>() </a:t>
            </a:r>
            <a:r>
              <a:rPr lang="zh-CN" altLang="en-US" sz="1600" dirty="0" smtClean="0"/>
              <a:t>方法完成的 。此时的 </a:t>
            </a:r>
            <a:r>
              <a:rPr lang="en-US" altLang="zh-CN" sz="1600" dirty="0" smtClean="0"/>
              <a:t>type </a:t>
            </a:r>
            <a:r>
              <a:rPr lang="zh-CN" altLang="en-US" sz="1600" dirty="0" smtClean="0"/>
              <a:t>已经在 </a:t>
            </a:r>
            <a:r>
              <a:rPr lang="en-US" altLang="zh-CN" sz="1600" dirty="0" err="1" smtClean="0"/>
              <a:t>InitServlet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中被赋值了。</a:t>
            </a:r>
            <a:endParaRPr lang="zh-CN" altLang="en-US" sz="16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22" y="4941958"/>
            <a:ext cx="4139927" cy="1429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2459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92696"/>
            <a:ext cx="8229600" cy="1143000"/>
          </a:xfrm>
        </p:spPr>
        <p:txBody>
          <a:bodyPr/>
          <a:lstStyle/>
          <a:p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JavaEE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开发流程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1235992" y="2355875"/>
            <a:ext cx="939800" cy="1046162"/>
            <a:chOff x="0" y="0"/>
            <a:chExt cx="1355" cy="1095"/>
          </a:xfrm>
        </p:grpSpPr>
        <p:graphicFrame>
          <p:nvGraphicFramePr>
            <p:cNvPr id="5" name="Object 5"/>
            <p:cNvGraphicFramePr>
              <a:graphicFrameLocks noChangeAspect="1"/>
            </p:cNvGraphicFramePr>
            <p:nvPr/>
          </p:nvGraphicFramePr>
          <p:xfrm>
            <a:off x="0" y="0"/>
            <a:ext cx="977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68" r:id="rId3" imgW="2615873" imgH="2666667" progId="">
                    <p:embed/>
                  </p:oleObj>
                </mc:Choice>
                <mc:Fallback>
                  <p:oleObj r:id="rId3" imgW="2615873" imgH="2666667" progId="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977" cy="996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6" name="Picture 6" descr="TowerCase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aphicFrame>
        <p:nvGraphicFramePr>
          <p:cNvPr id="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1804"/>
              </p:ext>
            </p:extLst>
          </p:nvPr>
        </p:nvGraphicFramePr>
        <p:xfrm>
          <a:off x="3902993" y="2186012"/>
          <a:ext cx="9556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9" r:id="rId6" imgW="1225091" imgH="1962750" progId="">
                  <p:embed/>
                </p:oleObj>
              </mc:Choice>
              <mc:Fallback>
                <p:oleObj r:id="rId6" imgW="1225091" imgH="196275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02993" y="2186012"/>
                        <a:ext cx="955675" cy="15303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2628230" y="2492400"/>
            <a:ext cx="1008062" cy="287337"/>
          </a:xfrm>
          <a:prstGeom prst="rightArrow">
            <a:avLst>
              <a:gd name="adj1" fmla="val 46898"/>
              <a:gd name="adj2" fmla="val 176990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2701255" y="2197125"/>
            <a:ext cx="7207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请求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528592" y="3938612"/>
            <a:ext cx="914400" cy="914400"/>
          </a:xfrm>
          <a:prstGeom prst="ellipse">
            <a:avLst/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endParaRPr lang="en-US" altLang="zh-CN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5144420" y="3000396"/>
            <a:ext cx="857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</a:t>
            </a:r>
            <a:endParaRPr lang="zh-CN" altLang="en-US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8" name="AutoShape 18"/>
          <p:cNvSpPr>
            <a:spLocks noChangeArrowheads="1"/>
          </p:cNvSpPr>
          <p:nvPr/>
        </p:nvSpPr>
        <p:spPr bwMode="auto">
          <a:xfrm rot="10800000">
            <a:off x="2518692" y="3103587"/>
            <a:ext cx="1044575" cy="252413"/>
          </a:xfrm>
          <a:prstGeom prst="rightArrow">
            <a:avLst>
              <a:gd name="adj1" fmla="val 46898"/>
              <a:gd name="adj2" fmla="val 208776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9" name="Text Box 19"/>
          <p:cNvSpPr txBox="1">
            <a:spLocks noChangeArrowheads="1"/>
          </p:cNvSpPr>
          <p:nvPr/>
        </p:nvSpPr>
        <p:spPr bwMode="auto">
          <a:xfrm>
            <a:off x="2628230" y="2779737"/>
            <a:ext cx="7524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响应</a:t>
            </a:r>
          </a:p>
        </p:txBody>
      </p:sp>
      <p:sp>
        <p:nvSpPr>
          <p:cNvPr id="20" name="Rectangle 23"/>
          <p:cNvSpPr>
            <a:spLocks noChangeArrowheads="1"/>
          </p:cNvSpPr>
          <p:nvPr/>
        </p:nvSpPr>
        <p:spPr bwMode="auto">
          <a:xfrm>
            <a:off x="3347367" y="1987576"/>
            <a:ext cx="3744913" cy="295342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AutoShape 24"/>
          <p:cNvSpPr>
            <a:spLocks noChangeArrowheads="1"/>
          </p:cNvSpPr>
          <p:nvPr/>
        </p:nvSpPr>
        <p:spPr bwMode="auto">
          <a:xfrm rot="5400000">
            <a:off x="5291261" y="2707506"/>
            <a:ext cx="936625" cy="1081087"/>
          </a:xfrm>
          <a:custGeom>
            <a:avLst/>
            <a:gdLst>
              <a:gd name="G0" fmla="+- 15081 0 0"/>
              <a:gd name="G1" fmla="+- 4668 0 0"/>
              <a:gd name="G2" fmla="+- 12158 0 4668"/>
              <a:gd name="G3" fmla="+- G2 0 4668"/>
              <a:gd name="G4" fmla="*/ G3 32768 32059"/>
              <a:gd name="G5" fmla="*/ G4 1 2"/>
              <a:gd name="G6" fmla="+- 21600 0 15081"/>
              <a:gd name="G7" fmla="*/ G6 4668 6079"/>
              <a:gd name="G8" fmla="+- G7 15081 0"/>
              <a:gd name="T0" fmla="*/ 15081 w 21600"/>
              <a:gd name="T1" fmla="*/ 0 h 21600"/>
              <a:gd name="T2" fmla="*/ 15081 w 21600"/>
              <a:gd name="T3" fmla="*/ 12158 h 21600"/>
              <a:gd name="T4" fmla="*/ 1442 w 21600"/>
              <a:gd name="T5" fmla="*/ 21600 h 21600"/>
              <a:gd name="T6" fmla="*/ 21600 w 21600"/>
              <a:gd name="T7" fmla="*/ 6079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G1 h 21600"/>
              <a:gd name="T14" fmla="*/ G8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081" y="0"/>
                </a:lnTo>
                <a:lnTo>
                  <a:pt x="15081" y="4668"/>
                </a:lnTo>
                <a:lnTo>
                  <a:pt x="12427" y="4668"/>
                </a:lnTo>
                <a:cubicBezTo>
                  <a:pt x="5564" y="4668"/>
                  <a:pt x="0" y="8021"/>
                  <a:pt x="0" y="12158"/>
                </a:cubicBezTo>
                <a:lnTo>
                  <a:pt x="0" y="21600"/>
                </a:lnTo>
                <a:lnTo>
                  <a:pt x="2884" y="21600"/>
                </a:lnTo>
                <a:lnTo>
                  <a:pt x="2884" y="12158"/>
                </a:lnTo>
                <a:cubicBezTo>
                  <a:pt x="2884" y="9580"/>
                  <a:pt x="7157" y="7490"/>
                  <a:pt x="12427" y="7490"/>
                </a:cubicBezTo>
                <a:lnTo>
                  <a:pt x="15081" y="7490"/>
                </a:lnTo>
                <a:lnTo>
                  <a:pt x="15081" y="12158"/>
                </a:lnTo>
                <a:close/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2" name="Text Box 30"/>
          <p:cNvSpPr txBox="1">
            <a:spLocks noChangeArrowheads="1"/>
          </p:cNvSpPr>
          <p:nvPr/>
        </p:nvSpPr>
        <p:spPr bwMode="auto">
          <a:xfrm>
            <a:off x="1043905" y="3500462"/>
            <a:ext cx="12239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客户端</a:t>
            </a:r>
          </a:p>
        </p:txBody>
      </p:sp>
      <p:sp>
        <p:nvSpPr>
          <p:cNvPr id="23" name="AutoShape 25"/>
          <p:cNvSpPr>
            <a:spLocks noChangeArrowheads="1"/>
          </p:cNvSpPr>
          <p:nvPr/>
        </p:nvSpPr>
        <p:spPr bwMode="auto">
          <a:xfrm>
            <a:off x="6623943" y="4282193"/>
            <a:ext cx="1008062" cy="287338"/>
          </a:xfrm>
          <a:prstGeom prst="rightArrow">
            <a:avLst>
              <a:gd name="adj1" fmla="val 46898"/>
              <a:gd name="adj2" fmla="val 176989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4" name="Text Box 26"/>
          <p:cNvSpPr txBox="1">
            <a:spLocks noChangeArrowheads="1"/>
          </p:cNvSpPr>
          <p:nvPr/>
        </p:nvSpPr>
        <p:spPr bwMode="auto">
          <a:xfrm>
            <a:off x="6695380" y="3920243"/>
            <a:ext cx="7207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访问</a:t>
            </a:r>
          </a:p>
        </p:txBody>
      </p:sp>
      <p:sp>
        <p:nvSpPr>
          <p:cNvPr id="25" name="AutoShape 29"/>
          <p:cNvSpPr>
            <a:spLocks noChangeArrowheads="1"/>
          </p:cNvSpPr>
          <p:nvPr/>
        </p:nvSpPr>
        <p:spPr bwMode="auto">
          <a:xfrm>
            <a:off x="7705030" y="3717032"/>
            <a:ext cx="1187450" cy="1223963"/>
          </a:xfrm>
          <a:prstGeom prst="can">
            <a:avLst>
              <a:gd name="adj" fmla="val 37763"/>
            </a:avLst>
          </a:prstGeom>
          <a:gradFill rotWithShape="0">
            <a:gsLst>
              <a:gs pos="0">
                <a:schemeClr val="tx2"/>
              </a:gs>
              <a:gs pos="50000">
                <a:srgbClr val="0066FF"/>
              </a:gs>
              <a:gs pos="100000">
                <a:schemeClr val="tx2"/>
              </a:gs>
            </a:gsLst>
            <a:lin ang="0" scaled="1"/>
          </a:gradFill>
          <a:ln w="12700" cap="rnd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 eaLnBrk="0" hangingPunct="0"/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 据 库</a:t>
            </a:r>
          </a:p>
        </p:txBody>
      </p:sp>
      <p:sp>
        <p:nvSpPr>
          <p:cNvPr id="26" name="AutoShape 12"/>
          <p:cNvSpPr>
            <a:spLocks noChangeArrowheads="1"/>
          </p:cNvSpPr>
          <p:nvPr/>
        </p:nvSpPr>
        <p:spPr bwMode="auto">
          <a:xfrm>
            <a:off x="4067943" y="4279649"/>
            <a:ext cx="722039" cy="37457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显示</a:t>
            </a:r>
            <a:endParaRPr lang="zh-CN" altLang="en-US" sz="1600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 flipH="1">
            <a:off x="4932858" y="4438399"/>
            <a:ext cx="503238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51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utoUpdateAnimBg="0"/>
      <p:bldP spid="10" grpId="0" animBg="1" autoUpdateAnimBg="0"/>
      <p:bldP spid="15" grpId="0" autoUpdateAnimBg="0"/>
      <p:bldP spid="18" grpId="0" animBg="1"/>
      <p:bldP spid="19" grpId="0" autoUpdateAnimBg="0"/>
      <p:bldP spid="20" grpId="0" animBg="1"/>
      <p:bldP spid="21" grpId="0" animBg="1"/>
      <p:bldP spid="23" grpId="0" animBg="1"/>
      <p:bldP spid="24" grpId="0" autoUpdateAnimBg="0"/>
      <p:bldP spid="26" grpId="0" animBg="1" autoUpdateAnimBg="0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92696"/>
            <a:ext cx="8229600" cy="1143000"/>
          </a:xfrm>
        </p:spPr>
        <p:txBody>
          <a:bodyPr/>
          <a:lstStyle/>
          <a:p>
            <a:r>
              <a:rPr lang="en-US" altLang="zh-CN" dirty="0" err="1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JavaEE</a:t>
            </a:r>
            <a:r>
              <a:rPr lang="en-US" altLang="zh-CN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开发流程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1235992" y="2355875"/>
            <a:ext cx="939800" cy="1046162"/>
            <a:chOff x="0" y="0"/>
            <a:chExt cx="1355" cy="1095"/>
          </a:xfrm>
        </p:grpSpPr>
        <p:graphicFrame>
          <p:nvGraphicFramePr>
            <p:cNvPr id="5" name="Object 5"/>
            <p:cNvGraphicFramePr>
              <a:graphicFrameLocks noChangeAspect="1"/>
            </p:cNvGraphicFramePr>
            <p:nvPr/>
          </p:nvGraphicFramePr>
          <p:xfrm>
            <a:off x="0" y="0"/>
            <a:ext cx="977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90" r:id="rId3" imgW="2615873" imgH="2666667" progId="">
                    <p:embed/>
                  </p:oleObj>
                </mc:Choice>
                <mc:Fallback>
                  <p:oleObj r:id="rId3" imgW="2615873" imgH="2666667" progId="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977" cy="996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6" name="Picture 6" descr="TowerCase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aphicFrame>
        <p:nvGraphicFramePr>
          <p:cNvPr id="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508536"/>
              </p:ext>
            </p:extLst>
          </p:nvPr>
        </p:nvGraphicFramePr>
        <p:xfrm>
          <a:off x="3902993" y="2186012"/>
          <a:ext cx="9556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1" r:id="rId6" imgW="1225091" imgH="1962750" progId="">
                  <p:embed/>
                </p:oleObj>
              </mc:Choice>
              <mc:Fallback>
                <p:oleObj r:id="rId6" imgW="1225091" imgH="196275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02993" y="2186012"/>
                        <a:ext cx="955675" cy="15303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2628230" y="2492400"/>
            <a:ext cx="1008062" cy="287337"/>
          </a:xfrm>
          <a:prstGeom prst="rightArrow">
            <a:avLst>
              <a:gd name="adj1" fmla="val 46898"/>
              <a:gd name="adj2" fmla="val 176990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2701255" y="2197125"/>
            <a:ext cx="7207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请求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528592" y="3938612"/>
            <a:ext cx="914400" cy="914400"/>
          </a:xfrm>
          <a:prstGeom prst="ellipse">
            <a:avLst/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  <a:endParaRPr lang="en-US" altLang="zh-CN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5144420" y="3000396"/>
            <a:ext cx="857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</a:t>
            </a:r>
            <a:endParaRPr lang="zh-CN" altLang="en-US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8" name="AutoShape 18"/>
          <p:cNvSpPr>
            <a:spLocks noChangeArrowheads="1"/>
          </p:cNvSpPr>
          <p:nvPr/>
        </p:nvSpPr>
        <p:spPr bwMode="auto">
          <a:xfrm rot="10800000">
            <a:off x="2518692" y="3103587"/>
            <a:ext cx="1044575" cy="252413"/>
          </a:xfrm>
          <a:prstGeom prst="rightArrow">
            <a:avLst>
              <a:gd name="adj1" fmla="val 46898"/>
              <a:gd name="adj2" fmla="val 208776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9" name="Text Box 19"/>
          <p:cNvSpPr txBox="1">
            <a:spLocks noChangeArrowheads="1"/>
          </p:cNvSpPr>
          <p:nvPr/>
        </p:nvSpPr>
        <p:spPr bwMode="auto">
          <a:xfrm>
            <a:off x="2628230" y="2779737"/>
            <a:ext cx="7524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响应</a:t>
            </a:r>
          </a:p>
        </p:txBody>
      </p:sp>
      <p:sp>
        <p:nvSpPr>
          <p:cNvPr id="20" name="Rectangle 23"/>
          <p:cNvSpPr>
            <a:spLocks noChangeArrowheads="1"/>
          </p:cNvSpPr>
          <p:nvPr/>
        </p:nvSpPr>
        <p:spPr bwMode="auto">
          <a:xfrm>
            <a:off x="3347367" y="1987576"/>
            <a:ext cx="3744913" cy="295342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AutoShape 24"/>
          <p:cNvSpPr>
            <a:spLocks noChangeArrowheads="1"/>
          </p:cNvSpPr>
          <p:nvPr/>
        </p:nvSpPr>
        <p:spPr bwMode="auto">
          <a:xfrm rot="5400000">
            <a:off x="5291261" y="2707506"/>
            <a:ext cx="936625" cy="1081087"/>
          </a:xfrm>
          <a:custGeom>
            <a:avLst/>
            <a:gdLst>
              <a:gd name="G0" fmla="+- 15081 0 0"/>
              <a:gd name="G1" fmla="+- 4668 0 0"/>
              <a:gd name="G2" fmla="+- 12158 0 4668"/>
              <a:gd name="G3" fmla="+- G2 0 4668"/>
              <a:gd name="G4" fmla="*/ G3 32768 32059"/>
              <a:gd name="G5" fmla="*/ G4 1 2"/>
              <a:gd name="G6" fmla="+- 21600 0 15081"/>
              <a:gd name="G7" fmla="*/ G6 4668 6079"/>
              <a:gd name="G8" fmla="+- G7 15081 0"/>
              <a:gd name="T0" fmla="*/ 15081 w 21600"/>
              <a:gd name="T1" fmla="*/ 0 h 21600"/>
              <a:gd name="T2" fmla="*/ 15081 w 21600"/>
              <a:gd name="T3" fmla="*/ 12158 h 21600"/>
              <a:gd name="T4" fmla="*/ 1442 w 21600"/>
              <a:gd name="T5" fmla="*/ 21600 h 21600"/>
              <a:gd name="T6" fmla="*/ 21600 w 21600"/>
              <a:gd name="T7" fmla="*/ 6079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G1 h 21600"/>
              <a:gd name="T14" fmla="*/ G8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081" y="0"/>
                </a:lnTo>
                <a:lnTo>
                  <a:pt x="15081" y="4668"/>
                </a:lnTo>
                <a:lnTo>
                  <a:pt x="12427" y="4668"/>
                </a:lnTo>
                <a:cubicBezTo>
                  <a:pt x="5564" y="4668"/>
                  <a:pt x="0" y="8021"/>
                  <a:pt x="0" y="12158"/>
                </a:cubicBezTo>
                <a:lnTo>
                  <a:pt x="0" y="21600"/>
                </a:lnTo>
                <a:lnTo>
                  <a:pt x="2884" y="21600"/>
                </a:lnTo>
                <a:lnTo>
                  <a:pt x="2884" y="12158"/>
                </a:lnTo>
                <a:cubicBezTo>
                  <a:pt x="2884" y="9580"/>
                  <a:pt x="7157" y="7490"/>
                  <a:pt x="12427" y="7490"/>
                </a:cubicBezTo>
                <a:lnTo>
                  <a:pt x="15081" y="7490"/>
                </a:lnTo>
                <a:lnTo>
                  <a:pt x="15081" y="12158"/>
                </a:lnTo>
                <a:close/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2" name="Text Box 30"/>
          <p:cNvSpPr txBox="1">
            <a:spLocks noChangeArrowheads="1"/>
          </p:cNvSpPr>
          <p:nvPr/>
        </p:nvSpPr>
        <p:spPr bwMode="auto">
          <a:xfrm>
            <a:off x="1043905" y="3500462"/>
            <a:ext cx="12239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客户端</a:t>
            </a:r>
          </a:p>
        </p:txBody>
      </p:sp>
      <p:sp>
        <p:nvSpPr>
          <p:cNvPr id="23" name="AutoShape 25"/>
          <p:cNvSpPr>
            <a:spLocks noChangeArrowheads="1"/>
          </p:cNvSpPr>
          <p:nvPr/>
        </p:nvSpPr>
        <p:spPr bwMode="auto">
          <a:xfrm>
            <a:off x="6623943" y="4282193"/>
            <a:ext cx="1008062" cy="287338"/>
          </a:xfrm>
          <a:prstGeom prst="rightArrow">
            <a:avLst>
              <a:gd name="adj1" fmla="val 46898"/>
              <a:gd name="adj2" fmla="val 176989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4" name="Text Box 26"/>
          <p:cNvSpPr txBox="1">
            <a:spLocks noChangeArrowheads="1"/>
          </p:cNvSpPr>
          <p:nvPr/>
        </p:nvSpPr>
        <p:spPr bwMode="auto">
          <a:xfrm>
            <a:off x="6695380" y="3920243"/>
            <a:ext cx="7207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访问</a:t>
            </a:r>
          </a:p>
        </p:txBody>
      </p:sp>
      <p:sp>
        <p:nvSpPr>
          <p:cNvPr id="25" name="AutoShape 29"/>
          <p:cNvSpPr>
            <a:spLocks noChangeArrowheads="1"/>
          </p:cNvSpPr>
          <p:nvPr/>
        </p:nvSpPr>
        <p:spPr bwMode="auto">
          <a:xfrm>
            <a:off x="7705030" y="3717032"/>
            <a:ext cx="1187450" cy="1223963"/>
          </a:xfrm>
          <a:prstGeom prst="can">
            <a:avLst>
              <a:gd name="adj" fmla="val 37763"/>
            </a:avLst>
          </a:prstGeom>
          <a:gradFill rotWithShape="0">
            <a:gsLst>
              <a:gs pos="0">
                <a:schemeClr val="tx2"/>
              </a:gs>
              <a:gs pos="50000">
                <a:srgbClr val="0066FF"/>
              </a:gs>
              <a:gs pos="100000">
                <a:schemeClr val="tx2"/>
              </a:gs>
            </a:gsLst>
            <a:lin ang="0" scaled="1"/>
          </a:gradFill>
          <a:ln w="12700" cap="rnd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 eaLnBrk="0" hangingPunct="0"/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 据 库</a:t>
            </a:r>
          </a:p>
        </p:txBody>
      </p:sp>
      <p:sp>
        <p:nvSpPr>
          <p:cNvPr id="26" name="AutoShape 12"/>
          <p:cNvSpPr>
            <a:spLocks noChangeArrowheads="1"/>
          </p:cNvSpPr>
          <p:nvPr/>
        </p:nvSpPr>
        <p:spPr bwMode="auto">
          <a:xfrm>
            <a:off x="4067943" y="4279649"/>
            <a:ext cx="722039" cy="37457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显示</a:t>
            </a:r>
            <a:endParaRPr lang="zh-CN" altLang="en-US" sz="1600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 flipH="1">
            <a:off x="4932858" y="4438399"/>
            <a:ext cx="503238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592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utoUpdateAnimBg="0"/>
      <p:bldP spid="10" grpId="0" animBg="1" autoUpdateAnimBg="0"/>
      <p:bldP spid="15" grpId="0" autoUpdateAnimBg="0"/>
      <p:bldP spid="18" grpId="0" animBg="1"/>
      <p:bldP spid="19" grpId="0" autoUpdateAnimBg="0"/>
      <p:bldP spid="20" grpId="0" animBg="1"/>
      <p:bldP spid="21" grpId="0" animBg="1"/>
      <p:bldP spid="23" grpId="0" animBg="1"/>
      <p:bldP spid="24" grpId="0" autoUpdateAnimBg="0"/>
      <p:bldP spid="26" grpId="0" animBg="1" autoUpdateAnimBg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482565" y="629294"/>
            <a:ext cx="8229600" cy="1156656"/>
          </a:xfrm>
        </p:spPr>
        <p:txBody>
          <a:bodyPr/>
          <a:lstStyle/>
          <a:p>
            <a:r>
              <a:rPr lang="en-US" altLang="zh-CN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处理过程</a:t>
            </a:r>
            <a:endParaRPr lang="zh-CN" altLang="en-US" dirty="0"/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31639" y="2355875"/>
            <a:ext cx="939800" cy="1046162"/>
            <a:chOff x="0" y="0"/>
            <a:chExt cx="1355" cy="1095"/>
          </a:xfrm>
        </p:grpSpPr>
        <p:graphicFrame>
          <p:nvGraphicFramePr>
            <p:cNvPr id="140293" name="Object 5"/>
            <p:cNvGraphicFramePr>
              <a:graphicFrameLocks noChangeAspect="1"/>
            </p:cNvGraphicFramePr>
            <p:nvPr/>
          </p:nvGraphicFramePr>
          <p:xfrm>
            <a:off x="0" y="0"/>
            <a:ext cx="977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14" r:id="rId4" imgW="2615873" imgH="2666667" progId="">
                    <p:embed/>
                  </p:oleObj>
                </mc:Choice>
                <mc:Fallback>
                  <p:oleObj r:id="rId4" imgW="2615873" imgH="2666667" progId="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977" cy="996"/>
                        </a:xfrm>
                        <a:prstGeom prst="rect">
                          <a:avLst/>
                        </a:prstGeom>
                        <a:noFill/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40294" name="Picture 6" descr="TowerCase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aphicFrame>
        <p:nvGraphicFramePr>
          <p:cNvPr id="14029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7834426"/>
              </p:ext>
            </p:extLst>
          </p:nvPr>
        </p:nvGraphicFramePr>
        <p:xfrm>
          <a:off x="3398640" y="2186012"/>
          <a:ext cx="9556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5" r:id="rId7" imgW="1225091" imgH="1962750" progId="">
                  <p:embed/>
                </p:oleObj>
              </mc:Choice>
              <mc:Fallback>
                <p:oleObj r:id="rId7" imgW="1225091" imgH="196275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98640" y="2186012"/>
                        <a:ext cx="955675" cy="15303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296" name="AutoShape 8"/>
          <p:cNvSpPr>
            <a:spLocks noChangeArrowheads="1"/>
          </p:cNvSpPr>
          <p:nvPr/>
        </p:nvSpPr>
        <p:spPr bwMode="auto">
          <a:xfrm>
            <a:off x="2123877" y="2492400"/>
            <a:ext cx="1008062" cy="287337"/>
          </a:xfrm>
          <a:prstGeom prst="rightArrow">
            <a:avLst>
              <a:gd name="adj1" fmla="val 46898"/>
              <a:gd name="adj2" fmla="val 176990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297" name="Text Box 9"/>
          <p:cNvSpPr txBox="1">
            <a:spLocks noChangeArrowheads="1"/>
          </p:cNvSpPr>
          <p:nvPr/>
        </p:nvSpPr>
        <p:spPr bwMode="auto">
          <a:xfrm>
            <a:off x="2196902" y="2197125"/>
            <a:ext cx="7207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请求</a:t>
            </a:r>
          </a:p>
        </p:txBody>
      </p:sp>
      <p:sp>
        <p:nvSpPr>
          <p:cNvPr id="140298" name="Oval 10"/>
          <p:cNvSpPr>
            <a:spLocks noChangeArrowheads="1"/>
          </p:cNvSpPr>
          <p:nvPr/>
        </p:nvSpPr>
        <p:spPr bwMode="auto">
          <a:xfrm>
            <a:off x="5024239" y="3938612"/>
            <a:ext cx="914400" cy="914400"/>
          </a:xfrm>
          <a:prstGeom prst="ellipse">
            <a:avLst/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 dirty="0" err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Servlet</a:t>
            </a:r>
            <a:endParaRPr lang="en-US" altLang="zh-CN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299" name="AutoShape 11"/>
          <p:cNvSpPr>
            <a:spLocks noChangeArrowheads="1"/>
          </p:cNvSpPr>
          <p:nvPr/>
        </p:nvSpPr>
        <p:spPr bwMode="auto">
          <a:xfrm>
            <a:off x="4798814" y="5432450"/>
            <a:ext cx="1500188" cy="3730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en-US" altLang="zh-CN" sz="1600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POJO</a:t>
            </a:r>
            <a:endParaRPr lang="en-US" altLang="zh-CN" sz="1600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300" name="AutoShape 12"/>
          <p:cNvSpPr>
            <a:spLocks noChangeArrowheads="1"/>
          </p:cNvSpPr>
          <p:nvPr/>
        </p:nvSpPr>
        <p:spPr bwMode="auto">
          <a:xfrm>
            <a:off x="3189089" y="4284687"/>
            <a:ext cx="1022350" cy="3730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CCFFF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sz="1600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JSP</a:t>
            </a:r>
            <a:r>
              <a:rPr lang="zh-CN" altLang="en-US" sz="1600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页面</a:t>
            </a:r>
          </a:p>
        </p:txBody>
      </p:sp>
      <p:sp>
        <p:nvSpPr>
          <p:cNvPr id="140301" name="Line 13"/>
          <p:cNvSpPr>
            <a:spLocks noChangeShapeType="1"/>
          </p:cNvSpPr>
          <p:nvPr/>
        </p:nvSpPr>
        <p:spPr bwMode="auto">
          <a:xfrm rot="10800000" flipH="1" flipV="1">
            <a:off x="5506839" y="4940325"/>
            <a:ext cx="0" cy="43180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2" name="Line 14"/>
          <p:cNvSpPr>
            <a:spLocks noChangeShapeType="1"/>
          </p:cNvSpPr>
          <p:nvPr/>
        </p:nvSpPr>
        <p:spPr bwMode="auto">
          <a:xfrm flipH="1">
            <a:off x="4354314" y="4443437"/>
            <a:ext cx="503238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3" name="Text Box 15"/>
          <p:cNvSpPr txBox="1">
            <a:spLocks noChangeArrowheads="1"/>
          </p:cNvSpPr>
          <p:nvPr/>
        </p:nvSpPr>
        <p:spPr bwMode="auto">
          <a:xfrm>
            <a:off x="4640067" y="3000396"/>
            <a:ext cx="857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调用</a:t>
            </a:r>
            <a:endParaRPr lang="zh-CN" altLang="en-US" b="1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0304" name="Text Box 16"/>
          <p:cNvSpPr txBox="1">
            <a:spLocks noChangeArrowheads="1"/>
          </p:cNvSpPr>
          <p:nvPr/>
        </p:nvSpPr>
        <p:spPr bwMode="auto">
          <a:xfrm>
            <a:off x="5490979" y="4991138"/>
            <a:ext cx="8636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调用</a:t>
            </a:r>
          </a:p>
        </p:txBody>
      </p:sp>
      <p:sp>
        <p:nvSpPr>
          <p:cNvPr id="140305" name="Text Box 17"/>
          <p:cNvSpPr txBox="1">
            <a:spLocks noChangeArrowheads="1"/>
          </p:cNvSpPr>
          <p:nvPr/>
        </p:nvSpPr>
        <p:spPr bwMode="auto">
          <a:xfrm>
            <a:off x="4209852" y="3932262"/>
            <a:ext cx="7905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转向</a:t>
            </a:r>
          </a:p>
        </p:txBody>
      </p:sp>
      <p:sp>
        <p:nvSpPr>
          <p:cNvPr id="140306" name="AutoShape 18"/>
          <p:cNvSpPr>
            <a:spLocks noChangeArrowheads="1"/>
          </p:cNvSpPr>
          <p:nvPr/>
        </p:nvSpPr>
        <p:spPr bwMode="auto">
          <a:xfrm rot="10800000">
            <a:off x="2014339" y="3103587"/>
            <a:ext cx="1044575" cy="252413"/>
          </a:xfrm>
          <a:prstGeom prst="rightArrow">
            <a:avLst>
              <a:gd name="adj1" fmla="val 46898"/>
              <a:gd name="adj2" fmla="val 208776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307" name="Text Box 19"/>
          <p:cNvSpPr txBox="1">
            <a:spLocks noChangeArrowheads="1"/>
          </p:cNvSpPr>
          <p:nvPr/>
        </p:nvSpPr>
        <p:spPr bwMode="auto">
          <a:xfrm>
            <a:off x="2123877" y="2779737"/>
            <a:ext cx="7524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响应</a:t>
            </a:r>
          </a:p>
        </p:txBody>
      </p:sp>
      <p:sp>
        <p:nvSpPr>
          <p:cNvPr id="140308" name="Line 20"/>
          <p:cNvSpPr>
            <a:spLocks noChangeShapeType="1"/>
          </p:cNvSpPr>
          <p:nvPr/>
        </p:nvSpPr>
        <p:spPr bwMode="auto">
          <a:xfrm rot="10800000" flipV="1">
            <a:off x="3779639" y="4795862"/>
            <a:ext cx="0" cy="576263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0309" name="AutoShape 21"/>
          <p:cNvSpPr>
            <a:spLocks noChangeArrowheads="1"/>
          </p:cNvSpPr>
          <p:nvPr/>
        </p:nvSpPr>
        <p:spPr bwMode="auto">
          <a:xfrm>
            <a:off x="3201789" y="5445150"/>
            <a:ext cx="1154113" cy="4254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99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/>
            <a:r>
              <a:rPr lang="en-US" altLang="zh-CN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JSTL</a:t>
            </a:r>
          </a:p>
        </p:txBody>
      </p:sp>
      <p:sp>
        <p:nvSpPr>
          <p:cNvPr id="140310" name="Text Box 22"/>
          <p:cNvSpPr txBox="1">
            <a:spLocks noChangeArrowheads="1"/>
          </p:cNvSpPr>
          <p:nvPr/>
        </p:nvSpPr>
        <p:spPr bwMode="auto">
          <a:xfrm>
            <a:off x="3705027" y="4868887"/>
            <a:ext cx="7937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</a:t>
            </a:r>
          </a:p>
        </p:txBody>
      </p:sp>
      <p:sp>
        <p:nvSpPr>
          <p:cNvPr id="140311" name="Rectangle 23"/>
          <p:cNvSpPr>
            <a:spLocks noChangeArrowheads="1"/>
          </p:cNvSpPr>
          <p:nvPr/>
        </p:nvSpPr>
        <p:spPr bwMode="auto">
          <a:xfrm>
            <a:off x="2843014" y="1987575"/>
            <a:ext cx="3744913" cy="4249737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0312" name="AutoShape 24"/>
          <p:cNvSpPr>
            <a:spLocks noChangeArrowheads="1"/>
          </p:cNvSpPr>
          <p:nvPr/>
        </p:nvSpPr>
        <p:spPr bwMode="auto">
          <a:xfrm rot="5400000">
            <a:off x="4786908" y="2707506"/>
            <a:ext cx="936625" cy="1081087"/>
          </a:xfrm>
          <a:custGeom>
            <a:avLst/>
            <a:gdLst>
              <a:gd name="G0" fmla="+- 15081 0 0"/>
              <a:gd name="G1" fmla="+- 4668 0 0"/>
              <a:gd name="G2" fmla="+- 12158 0 4668"/>
              <a:gd name="G3" fmla="+- G2 0 4668"/>
              <a:gd name="G4" fmla="*/ G3 32768 32059"/>
              <a:gd name="G5" fmla="*/ G4 1 2"/>
              <a:gd name="G6" fmla="+- 21600 0 15081"/>
              <a:gd name="G7" fmla="*/ G6 4668 6079"/>
              <a:gd name="G8" fmla="+- G7 15081 0"/>
              <a:gd name="T0" fmla="*/ 15081 w 21600"/>
              <a:gd name="T1" fmla="*/ 0 h 21600"/>
              <a:gd name="T2" fmla="*/ 15081 w 21600"/>
              <a:gd name="T3" fmla="*/ 12158 h 21600"/>
              <a:gd name="T4" fmla="*/ 1442 w 21600"/>
              <a:gd name="T5" fmla="*/ 21600 h 21600"/>
              <a:gd name="T6" fmla="*/ 21600 w 21600"/>
              <a:gd name="T7" fmla="*/ 6079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G1 h 21600"/>
              <a:gd name="T14" fmla="*/ G8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081" y="0"/>
                </a:lnTo>
                <a:lnTo>
                  <a:pt x="15081" y="4668"/>
                </a:lnTo>
                <a:lnTo>
                  <a:pt x="12427" y="4668"/>
                </a:lnTo>
                <a:cubicBezTo>
                  <a:pt x="5564" y="4668"/>
                  <a:pt x="0" y="8021"/>
                  <a:pt x="0" y="12158"/>
                </a:cubicBezTo>
                <a:lnTo>
                  <a:pt x="0" y="21600"/>
                </a:lnTo>
                <a:lnTo>
                  <a:pt x="2884" y="21600"/>
                </a:lnTo>
                <a:lnTo>
                  <a:pt x="2884" y="12158"/>
                </a:lnTo>
                <a:cubicBezTo>
                  <a:pt x="2884" y="9580"/>
                  <a:pt x="7157" y="7490"/>
                  <a:pt x="12427" y="7490"/>
                </a:cubicBezTo>
                <a:lnTo>
                  <a:pt x="15081" y="7490"/>
                </a:lnTo>
                <a:lnTo>
                  <a:pt x="15081" y="12158"/>
                </a:lnTo>
                <a:close/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771920" y="4855441"/>
            <a:ext cx="4093666" cy="1381872"/>
          </a:xfrm>
          <a:prstGeom prst="rect">
            <a:avLst/>
          </a:prstGeom>
          <a:noFill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313" name="AutoShape 25"/>
          <p:cNvSpPr>
            <a:spLocks noChangeArrowheads="1"/>
          </p:cNvSpPr>
          <p:nvPr/>
        </p:nvSpPr>
        <p:spPr bwMode="auto">
          <a:xfrm>
            <a:off x="6514902" y="5434048"/>
            <a:ext cx="1008062" cy="287338"/>
          </a:xfrm>
          <a:prstGeom prst="rightArrow">
            <a:avLst>
              <a:gd name="adj1" fmla="val 46898"/>
              <a:gd name="adj2" fmla="val 176989"/>
            </a:avLst>
          </a:prstGeom>
          <a:gradFill rotWithShape="1">
            <a:gsLst>
              <a:gs pos="0">
                <a:srgbClr val="B563CF"/>
              </a:gs>
              <a:gs pos="100000">
                <a:srgbClr val="B563CF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40314" name="Text Box 26"/>
          <p:cNvSpPr txBox="1">
            <a:spLocks noChangeArrowheads="1"/>
          </p:cNvSpPr>
          <p:nvPr/>
        </p:nvSpPr>
        <p:spPr bwMode="auto">
          <a:xfrm>
            <a:off x="6586339" y="5072098"/>
            <a:ext cx="7207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访问</a:t>
            </a:r>
          </a:p>
        </p:txBody>
      </p:sp>
      <p:sp>
        <p:nvSpPr>
          <p:cNvPr id="140317" name="AutoShape 29"/>
          <p:cNvSpPr>
            <a:spLocks noChangeArrowheads="1"/>
          </p:cNvSpPr>
          <p:nvPr/>
        </p:nvSpPr>
        <p:spPr bwMode="auto">
          <a:xfrm>
            <a:off x="7595989" y="4868887"/>
            <a:ext cx="1187450" cy="1223963"/>
          </a:xfrm>
          <a:prstGeom prst="can">
            <a:avLst>
              <a:gd name="adj" fmla="val 37763"/>
            </a:avLst>
          </a:prstGeom>
          <a:gradFill rotWithShape="0">
            <a:gsLst>
              <a:gs pos="0">
                <a:schemeClr val="tx2"/>
              </a:gs>
              <a:gs pos="50000">
                <a:srgbClr val="0066FF"/>
              </a:gs>
              <a:gs pos="100000">
                <a:schemeClr val="tx2"/>
              </a:gs>
            </a:gsLst>
            <a:lin ang="0" scaled="1"/>
          </a:gradFill>
          <a:ln w="12700" cap="rnd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 eaLnBrk="0" hangingPunct="0"/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数 据 库</a:t>
            </a:r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539552" y="3500462"/>
            <a:ext cx="12239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ea typeface="黑体" pitchFamily="49" charset="-122"/>
              </a:rPr>
              <a:t>客户端</a:t>
            </a:r>
          </a:p>
        </p:txBody>
      </p:sp>
    </p:spTree>
    <p:extLst>
      <p:ext uri="{BB962C8B-B14F-4D97-AF65-F5344CB8AC3E}">
        <p14:creationId xmlns:p14="http://schemas.microsoft.com/office/powerpoint/2010/main" val="34070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0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0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140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0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0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0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0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0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0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0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0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40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40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0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40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0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40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40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40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296" grpId="0" animBg="1"/>
      <p:bldP spid="140297" grpId="0" autoUpdateAnimBg="0"/>
      <p:bldP spid="140298" grpId="0" animBg="1" autoUpdateAnimBg="0"/>
      <p:bldP spid="140299" grpId="0" animBg="1" autoUpdateAnimBg="0"/>
      <p:bldP spid="140300" grpId="0" animBg="1" autoUpdateAnimBg="0"/>
      <p:bldP spid="140301" grpId="0" animBg="1"/>
      <p:bldP spid="140302" grpId="0" animBg="1"/>
      <p:bldP spid="140303" grpId="0" autoUpdateAnimBg="0"/>
      <p:bldP spid="140304" grpId="0" autoUpdateAnimBg="0"/>
      <p:bldP spid="140306" grpId="0" animBg="1"/>
      <p:bldP spid="140307" grpId="0" autoUpdateAnimBg="0"/>
      <p:bldP spid="140308" grpId="0" animBg="1"/>
      <p:bldP spid="140309" grpId="0" animBg="1" autoUpdateAnimBg="0"/>
      <p:bldP spid="140310" grpId="0" autoUpdateAnimBg="0"/>
      <p:bldP spid="140311" grpId="0" animBg="1"/>
      <p:bldP spid="140312" grpId="0" animBg="1"/>
      <p:bldP spid="140313" grpId="0" animBg="1"/>
      <p:bldP spid="140314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419872" y="753517"/>
            <a:ext cx="3087688" cy="803275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的概念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3721" y="1825254"/>
            <a:ext cx="8513121" cy="3097212"/>
          </a:xfrm>
        </p:spPr>
        <p:txBody>
          <a:bodyPr/>
          <a:lstStyle/>
          <a:p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是</a:t>
            </a:r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Model-View-Controller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的简称，即模型</a:t>
            </a:r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-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视图</a:t>
            </a:r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-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控制器。</a:t>
            </a:r>
          </a:p>
          <a:p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MVC</a:t>
            </a:r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是一种设计模式，它把应用程序分成三个核心模块：模型、视图、控制器，它们各自处理自己的任务。</a:t>
            </a:r>
          </a:p>
          <a:p>
            <a:endParaRPr lang="en-US" altLang="zh-CN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00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>
          <a:xfrm>
            <a:off x="1350963" y="540986"/>
            <a:ext cx="7793037" cy="1223962"/>
          </a:xfrm>
        </p:spPr>
        <p:txBody>
          <a:bodyPr/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模型</a:t>
            </a:r>
            <a:r>
              <a:rPr lang="en-US" altLang="zh-CN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(model)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5931" y="1957406"/>
            <a:ext cx="8642349" cy="2911754"/>
          </a:xfrm>
        </p:spPr>
        <p:txBody>
          <a:bodyPr/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模型是应用程序的主体部分，模型表示业务数据和业务逻辑。</a:t>
            </a:r>
          </a:p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一个模型能为多个视图提供数据。</a:t>
            </a:r>
          </a:p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由于应用于模型的代码只需写一次就可以被多个视图重用，所以提高了代码的可重用性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。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134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>
          <a:xfrm>
            <a:off x="4355976" y="692696"/>
            <a:ext cx="1528763" cy="741362"/>
          </a:xfrm>
        </p:spPr>
        <p:txBody>
          <a:bodyPr/>
          <a:lstStyle/>
          <a:p>
            <a:r>
              <a:rPr lang="zh-CN" altLang="en-US" sz="4000" b="1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视图</a:t>
            </a:r>
            <a:endParaRPr lang="zh-CN" altLang="en-US" sz="40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4282" y="1690464"/>
            <a:ext cx="8751917" cy="2818656"/>
          </a:xfrm>
        </p:spPr>
        <p:txBody>
          <a:bodyPr/>
          <a:lstStyle/>
          <a:p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视图是用户看到并与之交互的界面，作用如下：</a:t>
            </a:r>
          </a:p>
          <a:p>
            <a:pPr lvl="1"/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视图向用户显示相关的数据。</a:t>
            </a:r>
          </a:p>
          <a:p>
            <a:pPr lvl="1"/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接受用户的输入。</a:t>
            </a:r>
          </a:p>
          <a:p>
            <a:pPr lvl="1"/>
            <a:r>
              <a:rPr lang="zh-CN" altLang="en-US" dirty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不进行任何实际的业务处理</a:t>
            </a:r>
            <a:r>
              <a:rPr lang="zh-CN" altLang="en-US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。</a:t>
            </a:r>
            <a:endParaRPr lang="zh-CN" altLang="en-US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72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1849</Words>
  <Application>Microsoft Office PowerPoint</Application>
  <PresentationFormat>全屏显示(4:3)</PresentationFormat>
  <Paragraphs>276</Paragraphs>
  <Slides>33</Slides>
  <Notes>3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Office 主题</vt:lpstr>
      <vt:lpstr>JavaWEB 之  MVC 设计模式</vt:lpstr>
      <vt:lpstr>组件开发</vt:lpstr>
      <vt:lpstr>JavaEE 开发中常见的组件</vt:lpstr>
      <vt:lpstr>JavaEE 开发流程</vt:lpstr>
      <vt:lpstr>JavaEE 开发流程</vt:lpstr>
      <vt:lpstr>MVC处理过程</vt:lpstr>
      <vt:lpstr>MVC的概念</vt:lpstr>
      <vt:lpstr>模型(model)</vt:lpstr>
      <vt:lpstr>视图</vt:lpstr>
      <vt:lpstr>控制器</vt:lpstr>
      <vt:lpstr>PowerPoint 演示文稿</vt:lpstr>
      <vt:lpstr>PowerPoint 演示文稿</vt:lpstr>
      <vt:lpstr>PowerPoint 演示文稿</vt:lpstr>
      <vt:lpstr>PowerPoint 演示文稿</vt:lpstr>
      <vt:lpstr>MVC处理过程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Think Pad</dc:creator>
  <cp:lastModifiedBy>Think Pad</cp:lastModifiedBy>
  <cp:revision>69</cp:revision>
  <dcterms:created xsi:type="dcterms:W3CDTF">2013-03-04T07:19:04Z</dcterms:created>
  <dcterms:modified xsi:type="dcterms:W3CDTF">2013-07-17T09:22:58Z</dcterms:modified>
</cp:coreProperties>
</file>

<file path=docProps/thumbnail.jpeg>
</file>